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732" r:id="rId4"/>
  </p:sldMasterIdLst>
  <p:notesMasterIdLst>
    <p:notesMasterId r:id="rId24"/>
  </p:notesMasterIdLst>
  <p:sldIdLst>
    <p:sldId id="256" r:id="rId5"/>
    <p:sldId id="263" r:id="rId6"/>
    <p:sldId id="271" r:id="rId7"/>
    <p:sldId id="273" r:id="rId8"/>
    <p:sldId id="265" r:id="rId9"/>
    <p:sldId id="268" r:id="rId10"/>
    <p:sldId id="267" r:id="rId11"/>
    <p:sldId id="269" r:id="rId12"/>
    <p:sldId id="278" r:id="rId13"/>
    <p:sldId id="280" r:id="rId14"/>
    <p:sldId id="285" r:id="rId15"/>
    <p:sldId id="286" r:id="rId16"/>
    <p:sldId id="297" r:id="rId17"/>
    <p:sldId id="287" r:id="rId18"/>
    <p:sldId id="277" r:id="rId19"/>
    <p:sldId id="276" r:id="rId20"/>
    <p:sldId id="274" r:id="rId21"/>
    <p:sldId id="292" r:id="rId22"/>
    <p:sldId id="294" r:id="rId2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6FC644-3387-453E-A3AC-8BFE8F9051A9}" type="datetimeFigureOut">
              <a:rPr lang="de-AT" smtClean="0"/>
              <a:t>13.09.2018</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1D2E90-4D26-48F4-B2A7-493CFE7177E5}" type="slidenum">
              <a:rPr lang="de-AT" smtClean="0"/>
              <a:t>‹Nr.›</a:t>
            </a:fld>
            <a:endParaRPr lang="de-AT"/>
          </a:p>
        </p:txBody>
      </p:sp>
    </p:spTree>
    <p:extLst>
      <p:ext uri="{BB962C8B-B14F-4D97-AF65-F5344CB8AC3E}">
        <p14:creationId xmlns:p14="http://schemas.microsoft.com/office/powerpoint/2010/main" val="295599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168351" y="6706561"/>
            <a:ext cx="100804" cy="484535"/>
          </a:xfrm>
        </p:spPr>
        <p:txBody>
          <a:bodyPr/>
          <a:lstStyle/>
          <a:p>
            <a:endParaRPr lang="de-DE" dirty="0"/>
          </a:p>
        </p:txBody>
      </p:sp>
      <p:sp>
        <p:nvSpPr>
          <p:cNvPr id="4" name="Foliennummernplatzhalter 3"/>
          <p:cNvSpPr>
            <a:spLocks noGrp="1"/>
          </p:cNvSpPr>
          <p:nvPr>
            <p:ph type="sldNum" sz="quarter" idx="10"/>
          </p:nvPr>
        </p:nvSpPr>
        <p:spPr>
          <a:xfrm>
            <a:off x="6625058" y="9390651"/>
            <a:ext cx="172620" cy="535990"/>
          </a:xfrm>
        </p:spPr>
        <p:txBody>
          <a:bodyPr/>
          <a:lstStyle/>
          <a:p>
            <a:pPr>
              <a:defRPr/>
            </a:pPr>
            <a:fld id="{B8C4587D-1912-4E84-9F5E-293390689F3C}"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241803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08720"/>
            <a:ext cx="7772400" cy="1470025"/>
          </a:xfrm>
        </p:spPr>
        <p:txBody>
          <a:bodyPr/>
          <a:lstStyle>
            <a:lvl1pPr>
              <a:defRPr sz="3200"/>
            </a:lvl1pPr>
          </a:lstStyle>
          <a:p>
            <a:r>
              <a:rPr lang="de-DE" dirty="0"/>
              <a:t>Titelmasterformat durch Klicken bearbeiten</a:t>
            </a:r>
            <a:endParaRPr lang="de-AT" dirty="0"/>
          </a:p>
        </p:txBody>
      </p:sp>
      <p:sp>
        <p:nvSpPr>
          <p:cNvPr id="3" name="Untertitel 2"/>
          <p:cNvSpPr>
            <a:spLocks noGrp="1"/>
          </p:cNvSpPr>
          <p:nvPr>
            <p:ph type="subTitle" idx="1"/>
          </p:nvPr>
        </p:nvSpPr>
        <p:spPr>
          <a:xfrm>
            <a:off x="1331640" y="23488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248156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422749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267354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pSp>
        <p:nvGrpSpPr>
          <p:cNvPr id="4" name="Gruppieren 3"/>
          <p:cNvGrpSpPr/>
          <p:nvPr/>
        </p:nvGrpSpPr>
        <p:grpSpPr>
          <a:xfrm>
            <a:off x="-19051" y="515144"/>
            <a:ext cx="9172575" cy="6370240"/>
            <a:chOff x="-19051" y="515144"/>
            <a:chExt cx="9172575" cy="6370240"/>
          </a:xfrm>
        </p:grpSpPr>
        <p:pic>
          <p:nvPicPr>
            <p:cNvPr id="12"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539750" y="6326854"/>
              <a:ext cx="1115926"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prstClr val="white"/>
                  </a:solidFill>
                </a:rPr>
                <a:t>www.ptvgroup.com</a:t>
              </a:r>
            </a:p>
          </p:txBody>
        </p:sp>
        <p:pic>
          <p:nvPicPr>
            <p:cNvPr id="9"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p:nvPr>
        </p:nvSpPr>
        <p:spPr bwMode="gray">
          <a:xfrm>
            <a:off x="539750" y="3104965"/>
            <a:ext cx="6300788" cy="1260140"/>
          </a:xfrm>
        </p:spPr>
        <p:txBody>
          <a:bodyPr/>
          <a:lstStyle>
            <a:lvl1pPr>
              <a:defRPr sz="2500"/>
            </a:lvl1pPr>
          </a:lstStyle>
          <a:p>
            <a:r>
              <a:rPr lang="de-DE" noProof="0"/>
              <a:t>Titelmasterformat durch Klicken bearbeiten</a:t>
            </a:r>
          </a:p>
        </p:txBody>
      </p:sp>
      <p:sp>
        <p:nvSpPr>
          <p:cNvPr id="3" name="Untertitel 2"/>
          <p:cNvSpPr>
            <a:spLocks noGrp="1"/>
          </p:cNvSpPr>
          <p:nvPr>
            <p:ph type="subTitle" idx="1"/>
          </p:nvPr>
        </p:nvSpPr>
        <p:spPr bwMode="gray">
          <a:xfrm>
            <a:off x="539750" y="1412875"/>
            <a:ext cx="6300788" cy="1665610"/>
          </a:xfrm>
        </p:spPr>
        <p:txBody>
          <a:bodyPr anchor="b" anchorCtr="0"/>
          <a:lstStyle>
            <a:lvl1pPr marL="0" indent="0" algn="l">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a:t>Name, Ort, Datum</a:t>
            </a:r>
          </a:p>
        </p:txBody>
      </p:sp>
    </p:spTree>
    <p:extLst>
      <p:ext uri="{BB962C8B-B14F-4D97-AF65-F5344CB8AC3E}">
        <p14:creationId xmlns:p14="http://schemas.microsoft.com/office/powerpoint/2010/main" val="358900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4" name="Gruppieren 8"/>
          <p:cNvGrpSpPr/>
          <p:nvPr/>
        </p:nvGrpSpPr>
        <p:grpSpPr>
          <a:xfrm>
            <a:off x="-19051" y="515144"/>
            <a:ext cx="9172575" cy="6370240"/>
            <a:chOff x="-19051" y="515144"/>
            <a:chExt cx="9172575" cy="6370240"/>
          </a:xfrm>
        </p:grpSpPr>
        <p:pic>
          <p:nvPicPr>
            <p:cNvPr id="11"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bwMode="gray">
            <a:xfrm>
              <a:off x="539750" y="6326854"/>
              <a:ext cx="1223938"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prstClr val="white"/>
                  </a:solidFill>
                </a:rPr>
                <a:t>www.ptvgroup.com</a:t>
              </a:r>
            </a:p>
          </p:txBody>
        </p:sp>
        <p:pic>
          <p:nvPicPr>
            <p:cNvPr id="17"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hasCustomPrompt="1"/>
          </p:nvPr>
        </p:nvSpPr>
        <p:spPr bwMode="gray">
          <a:xfrm>
            <a:off x="539750" y="2240868"/>
            <a:ext cx="6300788" cy="288032"/>
          </a:xfrm>
        </p:spPr>
        <p:txBody>
          <a:bodyPr/>
          <a:lstStyle>
            <a:lvl1pPr>
              <a:lnSpc>
                <a:spcPct val="100000"/>
              </a:lnSpc>
              <a:defRPr sz="2100"/>
            </a:lvl1pPr>
          </a:lstStyle>
          <a:p>
            <a:r>
              <a:rPr lang="de-DE" noProof="0"/>
              <a:t>Titelmasterformat bearbeiten</a:t>
            </a:r>
          </a:p>
        </p:txBody>
      </p:sp>
      <p:sp>
        <p:nvSpPr>
          <p:cNvPr id="3" name="Untertitel 2"/>
          <p:cNvSpPr>
            <a:spLocks noGrp="1"/>
          </p:cNvSpPr>
          <p:nvPr>
            <p:ph type="subTitle" idx="1"/>
          </p:nvPr>
        </p:nvSpPr>
        <p:spPr bwMode="gray">
          <a:xfrm>
            <a:off x="539750" y="2608528"/>
            <a:ext cx="6300788" cy="2450269"/>
          </a:xfrm>
        </p:spPr>
        <p:txBody>
          <a:bodyPr anchor="t" anchorCtr="0"/>
          <a:lstStyle>
            <a:lvl1pPr marL="266700" indent="-266700" algn="l">
              <a:lnSpc>
                <a:spcPct val="120000"/>
              </a:lnSpc>
              <a:spcAft>
                <a:spcPts val="0"/>
              </a:spcAft>
              <a:buFont typeface="+mj-lt"/>
              <a:buAutoNum type="arabicPeriod"/>
              <a:tabLst>
                <a:tab pos="266700" algn="l"/>
              </a:tabLst>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a:t>Name, Ort, Datum</a:t>
            </a:r>
          </a:p>
        </p:txBody>
      </p:sp>
    </p:spTree>
    <p:extLst>
      <p:ext uri="{BB962C8B-B14F-4D97-AF65-F5344CB8AC3E}">
        <p14:creationId xmlns:p14="http://schemas.microsoft.com/office/powerpoint/2010/main" val="567298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1357722"/>
            <a:ext cx="8064500"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321464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1357722"/>
            <a:ext cx="3887788"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Inhaltsplatzhalter 2"/>
          <p:cNvSpPr>
            <a:spLocks noGrp="1"/>
          </p:cNvSpPr>
          <p:nvPr>
            <p:ph idx="13"/>
          </p:nvPr>
        </p:nvSpPr>
        <p:spPr bwMode="gray">
          <a:xfrm>
            <a:off x="4716463" y="1357722"/>
            <a:ext cx="3875819"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2759442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197734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260175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3887788" cy="4608513"/>
          </a:xfrm>
          <a:solidFill>
            <a:schemeClr val="bg2"/>
          </a:solidFill>
        </p:spPr>
        <p:txBody>
          <a:bodyPr anchor="ctr" anchorCtr="0"/>
          <a:lstStyle>
            <a:lvl1pPr algn="ctr">
              <a:defRPr/>
            </a:lvl1pPr>
          </a:lstStyle>
          <a:p>
            <a:r>
              <a:rPr lang="de-DE"/>
              <a:t>Bild durch Klicken auf Symbol hinzufügen</a:t>
            </a:r>
          </a:p>
        </p:txBody>
      </p:sp>
      <p:sp>
        <p:nvSpPr>
          <p:cNvPr id="7" name="Bildplatzhalter 5"/>
          <p:cNvSpPr>
            <a:spLocks noGrp="1"/>
          </p:cNvSpPr>
          <p:nvPr>
            <p:ph type="pic" sz="quarter" idx="14"/>
          </p:nvPr>
        </p:nvSpPr>
        <p:spPr bwMode="gray">
          <a:xfrm>
            <a:off x="4716462" y="1412874"/>
            <a:ext cx="3887788"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23134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Bilder mit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4716463" y="1340768"/>
            <a:ext cx="3887785" cy="1476164"/>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4716464" y="2996952"/>
            <a:ext cx="3887786" cy="1440160"/>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Inhaltsplatzhalter 2"/>
          <p:cNvSpPr>
            <a:spLocks noGrp="1"/>
          </p:cNvSpPr>
          <p:nvPr>
            <p:ph idx="14"/>
          </p:nvPr>
        </p:nvSpPr>
        <p:spPr bwMode="gray">
          <a:xfrm>
            <a:off x="4716464" y="4581028"/>
            <a:ext cx="3887785" cy="1440359"/>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539750" y="1412875"/>
            <a:ext cx="3887788" cy="1404057"/>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2" name="Bildplatzhalter 10"/>
          <p:cNvSpPr>
            <a:spLocks noGrp="1"/>
          </p:cNvSpPr>
          <p:nvPr>
            <p:ph type="pic" sz="quarter" idx="17"/>
          </p:nvPr>
        </p:nvSpPr>
        <p:spPr bwMode="gray">
          <a:xfrm>
            <a:off x="539750" y="3033112"/>
            <a:ext cx="3887788" cy="140400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539750" y="4617132"/>
            <a:ext cx="3887788" cy="140123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163863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3266366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5"/>
            <a:ext cx="3887788" cy="2160588"/>
          </a:xfrm>
          <a:solidFill>
            <a:schemeClr val="bg2"/>
          </a:solidFill>
        </p:spPr>
        <p:txBody>
          <a:bodyPr anchor="ctr" anchorCtr="0"/>
          <a:lstStyle>
            <a:lvl1pPr algn="ctr">
              <a:defRPr/>
            </a:lvl1pPr>
          </a:lstStyle>
          <a:p>
            <a:r>
              <a:rPr lang="de-DE"/>
              <a:t>Bild durch Klicken auf Symbol hinzufügen</a:t>
            </a:r>
          </a:p>
        </p:txBody>
      </p:sp>
      <p:sp>
        <p:nvSpPr>
          <p:cNvPr id="7" name="Bildplatzhalter 5"/>
          <p:cNvSpPr>
            <a:spLocks noGrp="1"/>
          </p:cNvSpPr>
          <p:nvPr>
            <p:ph type="pic" sz="quarter" idx="14"/>
          </p:nvPr>
        </p:nvSpPr>
        <p:spPr bwMode="gray">
          <a:xfrm>
            <a:off x="4716462" y="1412875"/>
            <a:ext cx="3887788" cy="2160588"/>
          </a:xfrm>
          <a:solidFill>
            <a:schemeClr val="bg2"/>
          </a:solidFill>
        </p:spPr>
        <p:txBody>
          <a:bodyPr anchor="ctr" anchorCtr="0"/>
          <a:lstStyle>
            <a:lvl1pPr algn="ctr">
              <a:defRPr/>
            </a:lvl1pPr>
          </a:lstStyle>
          <a:p>
            <a:r>
              <a:rPr lang="de-DE"/>
              <a:t>Bild durch Klicken auf Symbol hinzufügen</a:t>
            </a:r>
          </a:p>
        </p:txBody>
      </p:sp>
      <p:sp>
        <p:nvSpPr>
          <p:cNvPr id="8" name="Bildplatzhalter 5"/>
          <p:cNvSpPr>
            <a:spLocks noGrp="1"/>
          </p:cNvSpPr>
          <p:nvPr>
            <p:ph type="pic" sz="quarter" idx="15"/>
          </p:nvPr>
        </p:nvSpPr>
        <p:spPr bwMode="gray">
          <a:xfrm>
            <a:off x="539750" y="3861358"/>
            <a:ext cx="3887788" cy="2160588"/>
          </a:xfrm>
          <a:solidFill>
            <a:schemeClr val="bg2"/>
          </a:solidFill>
        </p:spPr>
        <p:txBody>
          <a:bodyPr anchor="ctr" anchorCtr="0"/>
          <a:lstStyle>
            <a:lvl1pPr algn="ctr">
              <a:defRPr/>
            </a:lvl1pPr>
          </a:lstStyle>
          <a:p>
            <a:r>
              <a:rPr lang="de-DE"/>
              <a:t>Bild durch Klicken auf Symbol hinzufügen</a:t>
            </a:r>
          </a:p>
        </p:txBody>
      </p:sp>
      <p:sp>
        <p:nvSpPr>
          <p:cNvPr id="10" name="Bildplatzhalter 5"/>
          <p:cNvSpPr>
            <a:spLocks noGrp="1"/>
          </p:cNvSpPr>
          <p:nvPr>
            <p:ph type="pic" sz="quarter" idx="16"/>
          </p:nvPr>
        </p:nvSpPr>
        <p:spPr bwMode="gray">
          <a:xfrm>
            <a:off x="4716462" y="3861358"/>
            <a:ext cx="3887788" cy="2160030"/>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4286958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Bilder mit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3805646"/>
            <a:ext cx="3888233" cy="2215742"/>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8" name="Inhaltsplatzhalter 2"/>
          <p:cNvSpPr>
            <a:spLocks noGrp="1"/>
          </p:cNvSpPr>
          <p:nvPr>
            <p:ph idx="14"/>
          </p:nvPr>
        </p:nvSpPr>
        <p:spPr bwMode="gray">
          <a:xfrm>
            <a:off x="4716462" y="3805646"/>
            <a:ext cx="3887787" cy="2215742"/>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539749" y="1412875"/>
            <a:ext cx="3889599" cy="2160141"/>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4716462" y="1412875"/>
            <a:ext cx="3887788" cy="2160141"/>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2708693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Bilder mit Text (link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1" y="1340768"/>
            <a:ext cx="3887787" cy="1476164"/>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539750" y="2996952"/>
            <a:ext cx="3887788" cy="1440160"/>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Inhaltsplatzhalter 2"/>
          <p:cNvSpPr>
            <a:spLocks noGrp="1"/>
          </p:cNvSpPr>
          <p:nvPr>
            <p:ph idx="14"/>
          </p:nvPr>
        </p:nvSpPr>
        <p:spPr bwMode="gray">
          <a:xfrm>
            <a:off x="539752" y="4581028"/>
            <a:ext cx="3887787" cy="1440359"/>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4716462" y="1412875"/>
            <a:ext cx="3887788" cy="1404057"/>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2" name="Bildplatzhalter 10"/>
          <p:cNvSpPr>
            <a:spLocks noGrp="1"/>
          </p:cNvSpPr>
          <p:nvPr>
            <p:ph type="pic" sz="quarter" idx="17"/>
          </p:nvPr>
        </p:nvSpPr>
        <p:spPr bwMode="gray">
          <a:xfrm>
            <a:off x="4716462" y="3033112"/>
            <a:ext cx="3887788" cy="140400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4716462" y="4617132"/>
            <a:ext cx="3887788" cy="140123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404085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p>
        </p:txBody>
      </p:sp>
    </p:spTree>
    <p:extLst>
      <p:ext uri="{BB962C8B-B14F-4D97-AF65-F5344CB8AC3E}">
        <p14:creationId xmlns:p14="http://schemas.microsoft.com/office/powerpoint/2010/main" val="2197539614"/>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67654749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3993342249"/>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74130144"/>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908050"/>
            <a:ext cx="7777163" cy="473075"/>
          </a:xfrm>
        </p:spPr>
        <p:txBody>
          <a:bodyPr/>
          <a:lstStyle/>
          <a:p>
            <a:r>
              <a:rPr lang="de-DE"/>
              <a:t>Titelmasterformat durch Klicken bearbeiten</a:t>
            </a:r>
          </a:p>
        </p:txBody>
      </p:sp>
      <p:sp>
        <p:nvSpPr>
          <p:cNvPr id="3" name="Textplatzhalter 2"/>
          <p:cNvSpPr>
            <a:spLocks noGrp="1"/>
          </p:cNvSpPr>
          <p:nvPr>
            <p:ph type="body" sz="half" idx="1"/>
          </p:nvPr>
        </p:nvSpPr>
        <p:spPr>
          <a:xfrm>
            <a:off x="971550" y="1731963"/>
            <a:ext cx="3994150" cy="4675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8100" y="1731963"/>
            <a:ext cx="3995738" cy="2260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8100" y="4144963"/>
            <a:ext cx="3995738" cy="2262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86443398"/>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0DAD5E4-9E24-4A01-8B66-4357AC615331}" type="datetimeFigureOut">
              <a:rPr lang="de-DE" sz="2000" smtClean="0">
                <a:solidFill>
                  <a:srgbClr val="5B5B5A"/>
                </a:solidFill>
              </a:rPr>
              <a:pPr fontAlgn="base">
                <a:spcBef>
                  <a:spcPct val="0"/>
                </a:spcBef>
                <a:spcAft>
                  <a:spcPct val="0"/>
                </a:spcAft>
              </a:pPr>
              <a:t>13.09.2018</a:t>
            </a:fld>
            <a:endParaRPr lang="de-DE" sz="2000">
              <a:solidFill>
                <a:srgbClr val="5B5B5A"/>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DE" sz="2000">
              <a:solidFill>
                <a:srgbClr val="5B5B5A"/>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88CA4D8-1D9A-43F7-833B-43EE2D5D88CB}" type="slidenum">
              <a:rPr lang="de-DE" sz="2000" smtClean="0">
                <a:solidFill>
                  <a:srgbClr val="5B5B5A"/>
                </a:solidFill>
              </a:rPr>
              <a:pPr fontAlgn="base">
                <a:spcBef>
                  <a:spcPct val="0"/>
                </a:spcBef>
                <a:spcAft>
                  <a:spcPct val="0"/>
                </a:spcAft>
              </a:pPr>
              <a:t>‹Nr.›</a:t>
            </a:fld>
            <a:endParaRPr lang="de-DE" sz="2000">
              <a:solidFill>
                <a:srgbClr val="5B5B5A"/>
              </a:solidFill>
            </a:endParaRPr>
          </a:p>
        </p:txBody>
      </p:sp>
    </p:spTree>
    <p:extLst>
      <p:ext uri="{BB962C8B-B14F-4D97-AF65-F5344CB8AC3E}">
        <p14:creationId xmlns:p14="http://schemas.microsoft.com/office/powerpoint/2010/main" val="1288809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pSp>
        <p:nvGrpSpPr>
          <p:cNvPr id="4" name="Gruppieren 3"/>
          <p:cNvGrpSpPr/>
          <p:nvPr/>
        </p:nvGrpSpPr>
        <p:grpSpPr>
          <a:xfrm>
            <a:off x="-19051" y="515144"/>
            <a:ext cx="9172575" cy="6370240"/>
            <a:chOff x="-19051" y="515144"/>
            <a:chExt cx="9172575" cy="6370240"/>
          </a:xfrm>
        </p:grpSpPr>
        <p:pic>
          <p:nvPicPr>
            <p:cNvPr id="12"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539750" y="6326854"/>
              <a:ext cx="1115926"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prstClr val="white"/>
                  </a:solidFill>
                </a:rPr>
                <a:t>www.ptvgroup.com</a:t>
              </a:r>
            </a:p>
          </p:txBody>
        </p:sp>
        <p:pic>
          <p:nvPicPr>
            <p:cNvPr id="9"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p:nvPr>
        </p:nvSpPr>
        <p:spPr bwMode="gray">
          <a:xfrm>
            <a:off x="539750" y="3104965"/>
            <a:ext cx="6300788" cy="1260140"/>
          </a:xfrm>
        </p:spPr>
        <p:txBody>
          <a:bodyPr/>
          <a:lstStyle>
            <a:lvl1pPr>
              <a:defRPr sz="2500"/>
            </a:lvl1pPr>
          </a:lstStyle>
          <a:p>
            <a:r>
              <a:rPr lang="de-DE" noProof="0"/>
              <a:t>Titelmasterformat durch Klicken bearbeiten</a:t>
            </a:r>
          </a:p>
        </p:txBody>
      </p:sp>
      <p:sp>
        <p:nvSpPr>
          <p:cNvPr id="3" name="Untertitel 2"/>
          <p:cNvSpPr>
            <a:spLocks noGrp="1"/>
          </p:cNvSpPr>
          <p:nvPr>
            <p:ph type="subTitle" idx="1"/>
          </p:nvPr>
        </p:nvSpPr>
        <p:spPr bwMode="gray">
          <a:xfrm>
            <a:off x="539750" y="1412875"/>
            <a:ext cx="6300788" cy="1665610"/>
          </a:xfrm>
        </p:spPr>
        <p:txBody>
          <a:bodyPr anchor="b" anchorCtr="0"/>
          <a:lstStyle>
            <a:lvl1pPr marL="0" indent="0" algn="l">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a:t>Name, Ort, Datum</a:t>
            </a:r>
          </a:p>
        </p:txBody>
      </p:sp>
    </p:spTree>
    <p:extLst>
      <p:ext uri="{BB962C8B-B14F-4D97-AF65-F5344CB8AC3E}">
        <p14:creationId xmlns:p14="http://schemas.microsoft.com/office/powerpoint/2010/main" val="27002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1191239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4" name="Gruppieren 8"/>
          <p:cNvGrpSpPr/>
          <p:nvPr/>
        </p:nvGrpSpPr>
        <p:grpSpPr>
          <a:xfrm>
            <a:off x="-19051" y="515144"/>
            <a:ext cx="9172575" cy="6370240"/>
            <a:chOff x="-19051" y="515144"/>
            <a:chExt cx="9172575" cy="6370240"/>
          </a:xfrm>
        </p:grpSpPr>
        <p:pic>
          <p:nvPicPr>
            <p:cNvPr id="11"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bwMode="gray">
            <a:xfrm>
              <a:off x="539750" y="6326854"/>
              <a:ext cx="1223938"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prstClr val="white"/>
                  </a:solidFill>
                </a:rPr>
                <a:t>www.ptvgroup.com</a:t>
              </a:r>
            </a:p>
          </p:txBody>
        </p:sp>
        <p:pic>
          <p:nvPicPr>
            <p:cNvPr id="17"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hasCustomPrompt="1"/>
          </p:nvPr>
        </p:nvSpPr>
        <p:spPr bwMode="gray">
          <a:xfrm>
            <a:off x="539750" y="2240868"/>
            <a:ext cx="6300788" cy="288032"/>
          </a:xfrm>
        </p:spPr>
        <p:txBody>
          <a:bodyPr/>
          <a:lstStyle>
            <a:lvl1pPr>
              <a:lnSpc>
                <a:spcPct val="100000"/>
              </a:lnSpc>
              <a:defRPr sz="2100"/>
            </a:lvl1pPr>
          </a:lstStyle>
          <a:p>
            <a:r>
              <a:rPr lang="de-DE" noProof="0"/>
              <a:t>Titelmasterformat bearbeiten</a:t>
            </a:r>
          </a:p>
        </p:txBody>
      </p:sp>
      <p:sp>
        <p:nvSpPr>
          <p:cNvPr id="3" name="Untertitel 2"/>
          <p:cNvSpPr>
            <a:spLocks noGrp="1"/>
          </p:cNvSpPr>
          <p:nvPr>
            <p:ph type="subTitle" idx="1"/>
          </p:nvPr>
        </p:nvSpPr>
        <p:spPr bwMode="gray">
          <a:xfrm>
            <a:off x="539750" y="2608528"/>
            <a:ext cx="6300788" cy="2450269"/>
          </a:xfrm>
        </p:spPr>
        <p:txBody>
          <a:bodyPr anchor="t" anchorCtr="0"/>
          <a:lstStyle>
            <a:lvl1pPr marL="266700" indent="-266700" algn="l">
              <a:lnSpc>
                <a:spcPct val="120000"/>
              </a:lnSpc>
              <a:spcAft>
                <a:spcPts val="0"/>
              </a:spcAft>
              <a:buFont typeface="+mj-lt"/>
              <a:buAutoNum type="arabicPeriod"/>
              <a:tabLst>
                <a:tab pos="266700" algn="l"/>
              </a:tabLst>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a:t>Name, Ort, Datum</a:t>
            </a:r>
          </a:p>
        </p:txBody>
      </p:sp>
    </p:spTree>
    <p:extLst>
      <p:ext uri="{BB962C8B-B14F-4D97-AF65-F5344CB8AC3E}">
        <p14:creationId xmlns:p14="http://schemas.microsoft.com/office/powerpoint/2010/main" val="217613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1357722"/>
            <a:ext cx="8064500"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20630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1357722"/>
            <a:ext cx="3887788"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Inhaltsplatzhalter 2"/>
          <p:cNvSpPr>
            <a:spLocks noGrp="1"/>
          </p:cNvSpPr>
          <p:nvPr>
            <p:ph idx="13"/>
          </p:nvPr>
        </p:nvSpPr>
        <p:spPr bwMode="gray">
          <a:xfrm>
            <a:off x="4716463" y="1357722"/>
            <a:ext cx="3875819"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91343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911536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3049548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3887788" cy="4608513"/>
          </a:xfrm>
          <a:solidFill>
            <a:schemeClr val="bg2"/>
          </a:solidFill>
        </p:spPr>
        <p:txBody>
          <a:bodyPr anchor="ctr" anchorCtr="0"/>
          <a:lstStyle>
            <a:lvl1pPr algn="ctr">
              <a:defRPr/>
            </a:lvl1pPr>
          </a:lstStyle>
          <a:p>
            <a:r>
              <a:rPr lang="de-DE"/>
              <a:t>Bild durch Klicken auf Symbol hinzufügen</a:t>
            </a:r>
          </a:p>
        </p:txBody>
      </p:sp>
      <p:sp>
        <p:nvSpPr>
          <p:cNvPr id="7" name="Bildplatzhalter 5"/>
          <p:cNvSpPr>
            <a:spLocks noGrp="1"/>
          </p:cNvSpPr>
          <p:nvPr>
            <p:ph type="pic" sz="quarter" idx="14"/>
          </p:nvPr>
        </p:nvSpPr>
        <p:spPr bwMode="gray">
          <a:xfrm>
            <a:off x="4716462" y="1412874"/>
            <a:ext cx="3887788"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538983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Bilder mit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4716463" y="1340768"/>
            <a:ext cx="3887785" cy="1476164"/>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4716464" y="2996952"/>
            <a:ext cx="3887786" cy="1440160"/>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Inhaltsplatzhalter 2"/>
          <p:cNvSpPr>
            <a:spLocks noGrp="1"/>
          </p:cNvSpPr>
          <p:nvPr>
            <p:ph idx="14"/>
          </p:nvPr>
        </p:nvSpPr>
        <p:spPr bwMode="gray">
          <a:xfrm>
            <a:off x="4716464" y="4581028"/>
            <a:ext cx="3887785" cy="1440359"/>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539750" y="1412875"/>
            <a:ext cx="3887788" cy="1404057"/>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2" name="Bildplatzhalter 10"/>
          <p:cNvSpPr>
            <a:spLocks noGrp="1"/>
          </p:cNvSpPr>
          <p:nvPr>
            <p:ph type="pic" sz="quarter" idx="17"/>
          </p:nvPr>
        </p:nvSpPr>
        <p:spPr bwMode="gray">
          <a:xfrm>
            <a:off x="539750" y="3033112"/>
            <a:ext cx="3887788" cy="140400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539750" y="4617132"/>
            <a:ext cx="3887788" cy="140123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1397117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5"/>
            <a:ext cx="3887788" cy="2160588"/>
          </a:xfrm>
          <a:solidFill>
            <a:schemeClr val="bg2"/>
          </a:solidFill>
        </p:spPr>
        <p:txBody>
          <a:bodyPr anchor="ctr" anchorCtr="0"/>
          <a:lstStyle>
            <a:lvl1pPr algn="ctr">
              <a:defRPr/>
            </a:lvl1pPr>
          </a:lstStyle>
          <a:p>
            <a:r>
              <a:rPr lang="de-DE"/>
              <a:t>Bild durch Klicken auf Symbol hinzufügen</a:t>
            </a:r>
          </a:p>
        </p:txBody>
      </p:sp>
      <p:sp>
        <p:nvSpPr>
          <p:cNvPr id="7" name="Bildplatzhalter 5"/>
          <p:cNvSpPr>
            <a:spLocks noGrp="1"/>
          </p:cNvSpPr>
          <p:nvPr>
            <p:ph type="pic" sz="quarter" idx="14"/>
          </p:nvPr>
        </p:nvSpPr>
        <p:spPr bwMode="gray">
          <a:xfrm>
            <a:off x="4716462" y="1412875"/>
            <a:ext cx="3887788" cy="2160588"/>
          </a:xfrm>
          <a:solidFill>
            <a:schemeClr val="bg2"/>
          </a:solidFill>
        </p:spPr>
        <p:txBody>
          <a:bodyPr anchor="ctr" anchorCtr="0"/>
          <a:lstStyle>
            <a:lvl1pPr algn="ctr">
              <a:defRPr/>
            </a:lvl1pPr>
          </a:lstStyle>
          <a:p>
            <a:r>
              <a:rPr lang="de-DE"/>
              <a:t>Bild durch Klicken auf Symbol hinzufügen</a:t>
            </a:r>
          </a:p>
        </p:txBody>
      </p:sp>
      <p:sp>
        <p:nvSpPr>
          <p:cNvPr id="8" name="Bildplatzhalter 5"/>
          <p:cNvSpPr>
            <a:spLocks noGrp="1"/>
          </p:cNvSpPr>
          <p:nvPr>
            <p:ph type="pic" sz="quarter" idx="15"/>
          </p:nvPr>
        </p:nvSpPr>
        <p:spPr bwMode="gray">
          <a:xfrm>
            <a:off x="539750" y="3861358"/>
            <a:ext cx="3887788" cy="2160588"/>
          </a:xfrm>
          <a:solidFill>
            <a:schemeClr val="bg2"/>
          </a:solidFill>
        </p:spPr>
        <p:txBody>
          <a:bodyPr anchor="ctr" anchorCtr="0"/>
          <a:lstStyle>
            <a:lvl1pPr algn="ctr">
              <a:defRPr/>
            </a:lvl1pPr>
          </a:lstStyle>
          <a:p>
            <a:r>
              <a:rPr lang="de-DE"/>
              <a:t>Bild durch Klicken auf Symbol hinzufügen</a:t>
            </a:r>
          </a:p>
        </p:txBody>
      </p:sp>
      <p:sp>
        <p:nvSpPr>
          <p:cNvPr id="10" name="Bildplatzhalter 5"/>
          <p:cNvSpPr>
            <a:spLocks noGrp="1"/>
          </p:cNvSpPr>
          <p:nvPr>
            <p:ph type="pic" sz="quarter" idx="16"/>
          </p:nvPr>
        </p:nvSpPr>
        <p:spPr bwMode="gray">
          <a:xfrm>
            <a:off x="4716462" y="3861358"/>
            <a:ext cx="3887788" cy="2160030"/>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2603734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Bilder mit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3805646"/>
            <a:ext cx="3888233" cy="2215742"/>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8" name="Inhaltsplatzhalter 2"/>
          <p:cNvSpPr>
            <a:spLocks noGrp="1"/>
          </p:cNvSpPr>
          <p:nvPr>
            <p:ph idx="14"/>
          </p:nvPr>
        </p:nvSpPr>
        <p:spPr bwMode="gray">
          <a:xfrm>
            <a:off x="4716462" y="3805646"/>
            <a:ext cx="3887787" cy="2215742"/>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539749" y="1412875"/>
            <a:ext cx="3889599" cy="2160141"/>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4716462" y="1412875"/>
            <a:ext cx="3887788" cy="2160141"/>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1670984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Bilder mit Text (link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1" y="1340768"/>
            <a:ext cx="3887787" cy="1476164"/>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539750" y="2996952"/>
            <a:ext cx="3887788" cy="1440160"/>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Inhaltsplatzhalter 2"/>
          <p:cNvSpPr>
            <a:spLocks noGrp="1"/>
          </p:cNvSpPr>
          <p:nvPr>
            <p:ph idx="14"/>
          </p:nvPr>
        </p:nvSpPr>
        <p:spPr bwMode="gray">
          <a:xfrm>
            <a:off x="539752" y="4581028"/>
            <a:ext cx="3887787" cy="1440359"/>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4716462" y="1412875"/>
            <a:ext cx="3887788" cy="1404057"/>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2" name="Bildplatzhalter 10"/>
          <p:cNvSpPr>
            <a:spLocks noGrp="1"/>
          </p:cNvSpPr>
          <p:nvPr>
            <p:ph type="pic" sz="quarter" idx="17"/>
          </p:nvPr>
        </p:nvSpPr>
        <p:spPr bwMode="gray">
          <a:xfrm>
            <a:off x="4716462" y="3033112"/>
            <a:ext cx="3887788" cy="140400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4716462" y="4617132"/>
            <a:ext cx="3887788" cy="140123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152958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7" name="Foliennummernplatzhalter 6"/>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980660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p>
        </p:txBody>
      </p:sp>
    </p:spTree>
    <p:extLst>
      <p:ext uri="{BB962C8B-B14F-4D97-AF65-F5344CB8AC3E}">
        <p14:creationId xmlns:p14="http://schemas.microsoft.com/office/powerpoint/2010/main" val="1604090827"/>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588887896"/>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1643910182"/>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92740882"/>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908050"/>
            <a:ext cx="7777163" cy="473075"/>
          </a:xfrm>
        </p:spPr>
        <p:txBody>
          <a:bodyPr/>
          <a:lstStyle/>
          <a:p>
            <a:r>
              <a:rPr lang="de-DE"/>
              <a:t>Titelmasterformat durch Klicken bearbeiten</a:t>
            </a:r>
          </a:p>
        </p:txBody>
      </p:sp>
      <p:sp>
        <p:nvSpPr>
          <p:cNvPr id="3" name="Textplatzhalter 2"/>
          <p:cNvSpPr>
            <a:spLocks noGrp="1"/>
          </p:cNvSpPr>
          <p:nvPr>
            <p:ph type="body" sz="half" idx="1"/>
          </p:nvPr>
        </p:nvSpPr>
        <p:spPr>
          <a:xfrm>
            <a:off x="971550" y="1731963"/>
            <a:ext cx="3994150" cy="4675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8100" y="1731963"/>
            <a:ext cx="3995738" cy="2260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8100" y="4144963"/>
            <a:ext cx="3995738" cy="2262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538953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0DAD5E4-9E24-4A01-8B66-4357AC615331}" type="datetimeFigureOut">
              <a:rPr lang="de-DE" sz="2000" smtClean="0">
                <a:solidFill>
                  <a:srgbClr val="5B5B5A"/>
                </a:solidFill>
              </a:rPr>
              <a:pPr fontAlgn="base">
                <a:spcBef>
                  <a:spcPct val="0"/>
                </a:spcBef>
                <a:spcAft>
                  <a:spcPct val="0"/>
                </a:spcAft>
              </a:pPr>
              <a:t>13.09.2018</a:t>
            </a:fld>
            <a:endParaRPr lang="de-DE" sz="2000">
              <a:solidFill>
                <a:srgbClr val="5B5B5A"/>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DE" sz="2000">
              <a:solidFill>
                <a:srgbClr val="5B5B5A"/>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88CA4D8-1D9A-43F7-833B-43EE2D5D88CB}" type="slidenum">
              <a:rPr lang="de-DE" sz="2000" smtClean="0">
                <a:solidFill>
                  <a:srgbClr val="5B5B5A"/>
                </a:solidFill>
              </a:rPr>
              <a:pPr fontAlgn="base">
                <a:spcBef>
                  <a:spcPct val="0"/>
                </a:spcBef>
                <a:spcAft>
                  <a:spcPct val="0"/>
                </a:spcAft>
              </a:pPr>
              <a:t>‹Nr.›</a:t>
            </a:fld>
            <a:endParaRPr lang="de-DE" sz="2000">
              <a:solidFill>
                <a:srgbClr val="5B5B5A"/>
              </a:solidFill>
            </a:endParaRPr>
          </a:p>
        </p:txBody>
      </p:sp>
    </p:spTree>
    <p:extLst>
      <p:ext uri="{BB962C8B-B14F-4D97-AF65-F5344CB8AC3E}">
        <p14:creationId xmlns:p14="http://schemas.microsoft.com/office/powerpoint/2010/main" val="2133991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pSp>
        <p:nvGrpSpPr>
          <p:cNvPr id="4" name="Gruppieren 3"/>
          <p:cNvGrpSpPr/>
          <p:nvPr/>
        </p:nvGrpSpPr>
        <p:grpSpPr>
          <a:xfrm>
            <a:off x="-19051" y="515144"/>
            <a:ext cx="9172575" cy="6370240"/>
            <a:chOff x="-19051" y="515144"/>
            <a:chExt cx="9172575" cy="6370240"/>
          </a:xfrm>
        </p:grpSpPr>
        <p:pic>
          <p:nvPicPr>
            <p:cNvPr id="12"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539750" y="6326854"/>
              <a:ext cx="1115926"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prstClr val="white"/>
                  </a:solidFill>
                </a:rPr>
                <a:t>www.ptvgroup.com</a:t>
              </a:r>
            </a:p>
          </p:txBody>
        </p:sp>
        <p:pic>
          <p:nvPicPr>
            <p:cNvPr id="9"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p:nvPr>
        </p:nvSpPr>
        <p:spPr bwMode="gray">
          <a:xfrm>
            <a:off x="539750" y="3104965"/>
            <a:ext cx="6300788" cy="1260140"/>
          </a:xfrm>
        </p:spPr>
        <p:txBody>
          <a:bodyPr/>
          <a:lstStyle>
            <a:lvl1pPr>
              <a:defRPr sz="2500"/>
            </a:lvl1pPr>
          </a:lstStyle>
          <a:p>
            <a:r>
              <a:rPr lang="de-DE" noProof="0"/>
              <a:t>Titelmasterformat durch Klicken bearbeiten</a:t>
            </a:r>
          </a:p>
        </p:txBody>
      </p:sp>
      <p:sp>
        <p:nvSpPr>
          <p:cNvPr id="3" name="Untertitel 2"/>
          <p:cNvSpPr>
            <a:spLocks noGrp="1"/>
          </p:cNvSpPr>
          <p:nvPr>
            <p:ph type="subTitle" idx="1"/>
          </p:nvPr>
        </p:nvSpPr>
        <p:spPr bwMode="gray">
          <a:xfrm>
            <a:off x="539750" y="1412875"/>
            <a:ext cx="6300788" cy="1665610"/>
          </a:xfrm>
        </p:spPr>
        <p:txBody>
          <a:bodyPr anchor="b" anchorCtr="0"/>
          <a:lstStyle>
            <a:lvl1pPr marL="0" indent="0" algn="l">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a:t>Name, Ort, Datum</a:t>
            </a:r>
          </a:p>
        </p:txBody>
      </p:sp>
    </p:spTree>
    <p:extLst>
      <p:ext uri="{BB962C8B-B14F-4D97-AF65-F5344CB8AC3E}">
        <p14:creationId xmlns:p14="http://schemas.microsoft.com/office/powerpoint/2010/main" val="788379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4" name="Gruppieren 8"/>
          <p:cNvGrpSpPr/>
          <p:nvPr/>
        </p:nvGrpSpPr>
        <p:grpSpPr>
          <a:xfrm>
            <a:off x="-19051" y="515144"/>
            <a:ext cx="9172575" cy="6370240"/>
            <a:chOff x="-19051" y="515144"/>
            <a:chExt cx="9172575" cy="6370240"/>
          </a:xfrm>
        </p:grpSpPr>
        <p:pic>
          <p:nvPicPr>
            <p:cNvPr id="11"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bwMode="gray">
            <a:xfrm>
              <a:off x="539750" y="6326854"/>
              <a:ext cx="1223938"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prstClr val="white"/>
                  </a:solidFill>
                </a:rPr>
                <a:t>www.ptvgroup.com</a:t>
              </a:r>
            </a:p>
          </p:txBody>
        </p:sp>
        <p:pic>
          <p:nvPicPr>
            <p:cNvPr id="17"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hasCustomPrompt="1"/>
          </p:nvPr>
        </p:nvSpPr>
        <p:spPr bwMode="gray">
          <a:xfrm>
            <a:off x="539750" y="2240868"/>
            <a:ext cx="6300788" cy="288032"/>
          </a:xfrm>
        </p:spPr>
        <p:txBody>
          <a:bodyPr/>
          <a:lstStyle>
            <a:lvl1pPr>
              <a:lnSpc>
                <a:spcPct val="100000"/>
              </a:lnSpc>
              <a:defRPr sz="2100"/>
            </a:lvl1pPr>
          </a:lstStyle>
          <a:p>
            <a:r>
              <a:rPr lang="de-DE" noProof="0"/>
              <a:t>Titelmasterformat bearbeiten</a:t>
            </a:r>
          </a:p>
        </p:txBody>
      </p:sp>
      <p:sp>
        <p:nvSpPr>
          <p:cNvPr id="3" name="Untertitel 2"/>
          <p:cNvSpPr>
            <a:spLocks noGrp="1"/>
          </p:cNvSpPr>
          <p:nvPr>
            <p:ph type="subTitle" idx="1"/>
          </p:nvPr>
        </p:nvSpPr>
        <p:spPr bwMode="gray">
          <a:xfrm>
            <a:off x="539750" y="2608528"/>
            <a:ext cx="6300788" cy="2450269"/>
          </a:xfrm>
        </p:spPr>
        <p:txBody>
          <a:bodyPr anchor="t" anchorCtr="0"/>
          <a:lstStyle>
            <a:lvl1pPr marL="266700" indent="-266700" algn="l">
              <a:lnSpc>
                <a:spcPct val="120000"/>
              </a:lnSpc>
              <a:spcAft>
                <a:spcPts val="0"/>
              </a:spcAft>
              <a:buFont typeface="+mj-lt"/>
              <a:buAutoNum type="arabicPeriod"/>
              <a:tabLst>
                <a:tab pos="266700" algn="l"/>
              </a:tabLst>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a:t>Name, Ort, Datum</a:t>
            </a:r>
          </a:p>
        </p:txBody>
      </p:sp>
    </p:spTree>
    <p:extLst>
      <p:ext uri="{BB962C8B-B14F-4D97-AF65-F5344CB8AC3E}">
        <p14:creationId xmlns:p14="http://schemas.microsoft.com/office/powerpoint/2010/main" val="976330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1357722"/>
            <a:ext cx="8064500"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2595525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1357722"/>
            <a:ext cx="3887788"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Inhaltsplatzhalter 2"/>
          <p:cNvSpPr>
            <a:spLocks noGrp="1"/>
          </p:cNvSpPr>
          <p:nvPr>
            <p:ph idx="13"/>
          </p:nvPr>
        </p:nvSpPr>
        <p:spPr bwMode="gray">
          <a:xfrm>
            <a:off x="4716463" y="1357722"/>
            <a:ext cx="3875819" cy="4663666"/>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328129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9" name="Foliennummernplatzhalter 8"/>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3989806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293982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327622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3887788" cy="4608513"/>
          </a:xfrm>
          <a:solidFill>
            <a:schemeClr val="bg2"/>
          </a:solidFill>
        </p:spPr>
        <p:txBody>
          <a:bodyPr anchor="ctr" anchorCtr="0"/>
          <a:lstStyle>
            <a:lvl1pPr algn="ctr">
              <a:defRPr/>
            </a:lvl1pPr>
          </a:lstStyle>
          <a:p>
            <a:r>
              <a:rPr lang="de-DE"/>
              <a:t>Bild durch Klicken auf Symbol hinzufügen</a:t>
            </a:r>
          </a:p>
        </p:txBody>
      </p:sp>
      <p:sp>
        <p:nvSpPr>
          <p:cNvPr id="7" name="Bildplatzhalter 5"/>
          <p:cNvSpPr>
            <a:spLocks noGrp="1"/>
          </p:cNvSpPr>
          <p:nvPr>
            <p:ph type="pic" sz="quarter" idx="14"/>
          </p:nvPr>
        </p:nvSpPr>
        <p:spPr bwMode="gray">
          <a:xfrm>
            <a:off x="4716462" y="1412874"/>
            <a:ext cx="3887788"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438549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Bilder mit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4716463" y="1340768"/>
            <a:ext cx="3887785" cy="1476164"/>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4716464" y="2996952"/>
            <a:ext cx="3887786" cy="1440160"/>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Inhaltsplatzhalter 2"/>
          <p:cNvSpPr>
            <a:spLocks noGrp="1"/>
          </p:cNvSpPr>
          <p:nvPr>
            <p:ph idx="14"/>
          </p:nvPr>
        </p:nvSpPr>
        <p:spPr bwMode="gray">
          <a:xfrm>
            <a:off x="4716464" y="4581028"/>
            <a:ext cx="3887785" cy="1440359"/>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539750" y="1412875"/>
            <a:ext cx="3887788" cy="1404057"/>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2" name="Bildplatzhalter 10"/>
          <p:cNvSpPr>
            <a:spLocks noGrp="1"/>
          </p:cNvSpPr>
          <p:nvPr>
            <p:ph type="pic" sz="quarter" idx="17"/>
          </p:nvPr>
        </p:nvSpPr>
        <p:spPr bwMode="gray">
          <a:xfrm>
            <a:off x="539750" y="3033112"/>
            <a:ext cx="3887788" cy="140400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539750" y="4617132"/>
            <a:ext cx="3887788" cy="140123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476027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5"/>
            <a:ext cx="3887788" cy="2160588"/>
          </a:xfrm>
          <a:solidFill>
            <a:schemeClr val="bg2"/>
          </a:solidFill>
        </p:spPr>
        <p:txBody>
          <a:bodyPr anchor="ctr" anchorCtr="0"/>
          <a:lstStyle>
            <a:lvl1pPr algn="ctr">
              <a:defRPr/>
            </a:lvl1pPr>
          </a:lstStyle>
          <a:p>
            <a:r>
              <a:rPr lang="de-DE"/>
              <a:t>Bild durch Klicken auf Symbol hinzufügen</a:t>
            </a:r>
          </a:p>
        </p:txBody>
      </p:sp>
      <p:sp>
        <p:nvSpPr>
          <p:cNvPr id="7" name="Bildplatzhalter 5"/>
          <p:cNvSpPr>
            <a:spLocks noGrp="1"/>
          </p:cNvSpPr>
          <p:nvPr>
            <p:ph type="pic" sz="quarter" idx="14"/>
          </p:nvPr>
        </p:nvSpPr>
        <p:spPr bwMode="gray">
          <a:xfrm>
            <a:off x="4716462" y="1412875"/>
            <a:ext cx="3887788" cy="2160588"/>
          </a:xfrm>
          <a:solidFill>
            <a:schemeClr val="bg2"/>
          </a:solidFill>
        </p:spPr>
        <p:txBody>
          <a:bodyPr anchor="ctr" anchorCtr="0"/>
          <a:lstStyle>
            <a:lvl1pPr algn="ctr">
              <a:defRPr/>
            </a:lvl1pPr>
          </a:lstStyle>
          <a:p>
            <a:r>
              <a:rPr lang="de-DE"/>
              <a:t>Bild durch Klicken auf Symbol hinzufügen</a:t>
            </a:r>
          </a:p>
        </p:txBody>
      </p:sp>
      <p:sp>
        <p:nvSpPr>
          <p:cNvPr id="8" name="Bildplatzhalter 5"/>
          <p:cNvSpPr>
            <a:spLocks noGrp="1"/>
          </p:cNvSpPr>
          <p:nvPr>
            <p:ph type="pic" sz="quarter" idx="15"/>
          </p:nvPr>
        </p:nvSpPr>
        <p:spPr bwMode="gray">
          <a:xfrm>
            <a:off x="539750" y="3861358"/>
            <a:ext cx="3887788" cy="2160588"/>
          </a:xfrm>
          <a:solidFill>
            <a:schemeClr val="bg2"/>
          </a:solidFill>
        </p:spPr>
        <p:txBody>
          <a:bodyPr anchor="ctr" anchorCtr="0"/>
          <a:lstStyle>
            <a:lvl1pPr algn="ctr">
              <a:defRPr/>
            </a:lvl1pPr>
          </a:lstStyle>
          <a:p>
            <a:r>
              <a:rPr lang="de-DE"/>
              <a:t>Bild durch Klicken auf Symbol hinzufügen</a:t>
            </a:r>
          </a:p>
        </p:txBody>
      </p:sp>
      <p:sp>
        <p:nvSpPr>
          <p:cNvPr id="10" name="Bildplatzhalter 5"/>
          <p:cNvSpPr>
            <a:spLocks noGrp="1"/>
          </p:cNvSpPr>
          <p:nvPr>
            <p:ph type="pic" sz="quarter" idx="16"/>
          </p:nvPr>
        </p:nvSpPr>
        <p:spPr bwMode="gray">
          <a:xfrm>
            <a:off x="4716462" y="3861358"/>
            <a:ext cx="3887788" cy="2160030"/>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3294962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Bilder mit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0" y="3805646"/>
            <a:ext cx="3888233" cy="2215742"/>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8" name="Inhaltsplatzhalter 2"/>
          <p:cNvSpPr>
            <a:spLocks noGrp="1"/>
          </p:cNvSpPr>
          <p:nvPr>
            <p:ph idx="14"/>
          </p:nvPr>
        </p:nvSpPr>
        <p:spPr bwMode="gray">
          <a:xfrm>
            <a:off x="4716462" y="3805646"/>
            <a:ext cx="3887787" cy="2215742"/>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539749" y="1412875"/>
            <a:ext cx="3889599" cy="2160141"/>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4716462" y="1412875"/>
            <a:ext cx="3887788" cy="2160141"/>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2601073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ilder mit Text (link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3" name="Inhaltsplatzhalter 2"/>
          <p:cNvSpPr>
            <a:spLocks noGrp="1"/>
          </p:cNvSpPr>
          <p:nvPr>
            <p:ph idx="1"/>
          </p:nvPr>
        </p:nvSpPr>
        <p:spPr bwMode="gray">
          <a:xfrm>
            <a:off x="539751" y="1340768"/>
            <a:ext cx="3887787" cy="1476164"/>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539750" y="2996952"/>
            <a:ext cx="3887788" cy="1440160"/>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Inhaltsplatzhalter 2"/>
          <p:cNvSpPr>
            <a:spLocks noGrp="1"/>
          </p:cNvSpPr>
          <p:nvPr>
            <p:ph idx="14"/>
          </p:nvPr>
        </p:nvSpPr>
        <p:spPr bwMode="gray">
          <a:xfrm>
            <a:off x="539752" y="4581028"/>
            <a:ext cx="3887787" cy="1440359"/>
          </a:xfrm>
        </p:spPr>
        <p:txBody>
          <a:bodyPr/>
          <a:lstStyle>
            <a:lvl1pPr>
              <a:defRPr sz="2100"/>
            </a:lvl1pPr>
            <a:lvl2pPr>
              <a:defRPr sz="2000"/>
            </a:lvl2pPr>
            <a:lvl3pPr>
              <a:defRPr sz="2000"/>
            </a:lvl3pPr>
            <a:lvl4pPr>
              <a:defRPr sz="2000"/>
            </a:lvl4pPr>
            <a:lvl5pPr>
              <a:defRPr sz="2000"/>
            </a:lvl5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Bildplatzhalter 10"/>
          <p:cNvSpPr>
            <a:spLocks noGrp="1"/>
          </p:cNvSpPr>
          <p:nvPr>
            <p:ph type="pic" sz="quarter" idx="16"/>
          </p:nvPr>
        </p:nvSpPr>
        <p:spPr bwMode="gray">
          <a:xfrm>
            <a:off x="4716462" y="1412875"/>
            <a:ext cx="3887788" cy="1404057"/>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2" name="Bildplatzhalter 10"/>
          <p:cNvSpPr>
            <a:spLocks noGrp="1"/>
          </p:cNvSpPr>
          <p:nvPr>
            <p:ph type="pic" sz="quarter" idx="17"/>
          </p:nvPr>
        </p:nvSpPr>
        <p:spPr bwMode="gray">
          <a:xfrm>
            <a:off x="4716462" y="3033112"/>
            <a:ext cx="3887788" cy="140400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
        <p:nvSpPr>
          <p:cNvPr id="13" name="Bildplatzhalter 10"/>
          <p:cNvSpPr>
            <a:spLocks noGrp="1"/>
          </p:cNvSpPr>
          <p:nvPr>
            <p:ph type="pic" sz="quarter" idx="18"/>
          </p:nvPr>
        </p:nvSpPr>
        <p:spPr bwMode="gray">
          <a:xfrm>
            <a:off x="4716462" y="4617132"/>
            <a:ext cx="3887788" cy="1401230"/>
          </a:xfrm>
          <a:solidFill>
            <a:schemeClr val="bg2"/>
          </a:solidFill>
        </p:spPr>
        <p:txBody>
          <a:bodyPr vert="horz" lIns="0" tIns="0" rIns="0" bIns="0" rtlCol="0" anchor="ctr" anchorCtr="0">
            <a:noAutofit/>
          </a:bodyPr>
          <a:lstStyle>
            <a:lvl1pPr>
              <a:defRPr lang="de-DE"/>
            </a:lvl1pPr>
          </a:lstStyle>
          <a:p>
            <a:pPr lvl="0" algn="ctr"/>
            <a:r>
              <a:rPr lang="de-DE"/>
              <a:t>Bild durch Klicken auf Symbol hinzufügen</a:t>
            </a:r>
          </a:p>
        </p:txBody>
      </p:sp>
    </p:spTree>
    <p:extLst>
      <p:ext uri="{BB962C8B-B14F-4D97-AF65-F5344CB8AC3E}">
        <p14:creationId xmlns:p14="http://schemas.microsoft.com/office/powerpoint/2010/main" val="1446355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p>
        </p:txBody>
      </p:sp>
    </p:spTree>
    <p:extLst>
      <p:ext uri="{BB962C8B-B14F-4D97-AF65-F5344CB8AC3E}">
        <p14:creationId xmlns:p14="http://schemas.microsoft.com/office/powerpoint/2010/main" val="1053756410"/>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3456120927"/>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72448654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5" name="Foliennummernplatzhalter 4"/>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730176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72545035"/>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908050"/>
            <a:ext cx="7777163" cy="473075"/>
          </a:xfrm>
        </p:spPr>
        <p:txBody>
          <a:bodyPr/>
          <a:lstStyle/>
          <a:p>
            <a:r>
              <a:rPr lang="de-DE"/>
              <a:t>Titelmasterformat durch Klicken bearbeiten</a:t>
            </a:r>
          </a:p>
        </p:txBody>
      </p:sp>
      <p:sp>
        <p:nvSpPr>
          <p:cNvPr id="3" name="Textplatzhalter 2"/>
          <p:cNvSpPr>
            <a:spLocks noGrp="1"/>
          </p:cNvSpPr>
          <p:nvPr>
            <p:ph type="body" sz="half" idx="1"/>
          </p:nvPr>
        </p:nvSpPr>
        <p:spPr>
          <a:xfrm>
            <a:off x="971550" y="1731963"/>
            <a:ext cx="3994150" cy="4675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8100" y="1731963"/>
            <a:ext cx="3995738" cy="2260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8100" y="4144963"/>
            <a:ext cx="3995738" cy="22621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02623089"/>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0DAD5E4-9E24-4A01-8B66-4357AC615331}" type="datetimeFigureOut">
              <a:rPr lang="de-DE" sz="2000" smtClean="0">
                <a:solidFill>
                  <a:srgbClr val="5B5B5A"/>
                </a:solidFill>
              </a:rPr>
              <a:pPr fontAlgn="base">
                <a:spcBef>
                  <a:spcPct val="0"/>
                </a:spcBef>
                <a:spcAft>
                  <a:spcPct val="0"/>
                </a:spcAft>
              </a:pPr>
              <a:t>13.09.2018</a:t>
            </a:fld>
            <a:endParaRPr lang="de-DE" sz="2000">
              <a:solidFill>
                <a:srgbClr val="5B5B5A"/>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DE" sz="2000">
              <a:solidFill>
                <a:srgbClr val="5B5B5A"/>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88CA4D8-1D9A-43F7-833B-43EE2D5D88CB}" type="slidenum">
              <a:rPr lang="de-DE" sz="2000" smtClean="0">
                <a:solidFill>
                  <a:srgbClr val="5B5B5A"/>
                </a:solidFill>
              </a:rPr>
              <a:pPr fontAlgn="base">
                <a:spcBef>
                  <a:spcPct val="0"/>
                </a:spcBef>
                <a:spcAft>
                  <a:spcPct val="0"/>
                </a:spcAft>
              </a:pPr>
              <a:t>‹Nr.›</a:t>
            </a:fld>
            <a:endParaRPr lang="de-DE" sz="2000">
              <a:solidFill>
                <a:srgbClr val="5B5B5A"/>
              </a:solidFill>
            </a:endParaRPr>
          </a:p>
        </p:txBody>
      </p:sp>
    </p:spTree>
    <p:extLst>
      <p:ext uri="{BB962C8B-B14F-4D97-AF65-F5344CB8AC3E}">
        <p14:creationId xmlns:p14="http://schemas.microsoft.com/office/powerpoint/2010/main" val="238493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4" name="Foliennummernplatzhalter 3"/>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175374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7" name="Foliennummernplatzhalter 6"/>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79391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EF750C3-6C90-48F9-A1A1-7B0611C098E8}" type="datetimeFigureOut">
              <a:rPr lang="de-AT" smtClean="0"/>
              <a:t>13.09.2018</a:t>
            </a:fld>
            <a:endParaRPr lang="de-AT"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7" name="Foliennummernplatzhalter 6"/>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54287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8.jpe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hyperlink" Target="http://www.traffix.co.at/"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7.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8.jpeg"/><Relationship Id="rId10" Type="http://schemas.openxmlformats.org/officeDocument/2006/relationships/slideLayout" Target="../slideLayouts/slideLayout38.xml"/><Relationship Id="rId19" Type="http://schemas.openxmlformats.org/officeDocument/2006/relationships/image" Target="../media/image5.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hyperlink" Target="http://www.traffix.co.at/"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7.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6.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8.jpeg"/><Relationship Id="rId10" Type="http://schemas.openxmlformats.org/officeDocument/2006/relationships/slideLayout" Target="../slideLayouts/slideLayout55.xml"/><Relationship Id="rId19" Type="http://schemas.openxmlformats.org/officeDocument/2006/relationships/image" Target="../media/image5.emf"/><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hyperlink" Target="http://www.traffix.co.a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988" y="1268760"/>
            <a:ext cx="8229600" cy="1143000"/>
          </a:xfrm>
          <a:prstGeom prst="rect">
            <a:avLst/>
          </a:prstGeom>
        </p:spPr>
        <p:txBody>
          <a:bodyPr vert="horz" lIns="91440" tIns="45720" rIns="91440" bIns="45720" rtlCol="0" anchor="ctr">
            <a:noAutofit/>
          </a:bodyPr>
          <a:lstStyle/>
          <a:p>
            <a:r>
              <a:rPr lang="de-DE" dirty="0"/>
              <a:t>Projekt EuRegio Bahnen Salzburg-Bayern-Oberösterreich</a:t>
            </a:r>
            <a:endParaRPr lang="de-AT" dirty="0"/>
          </a:p>
        </p:txBody>
      </p:sp>
      <p:sp>
        <p:nvSpPr>
          <p:cNvPr id="3" name="Textplatzhalter 2"/>
          <p:cNvSpPr>
            <a:spLocks noGrp="1"/>
          </p:cNvSpPr>
          <p:nvPr>
            <p:ph type="body" idx="1"/>
          </p:nvPr>
        </p:nvSpPr>
        <p:spPr>
          <a:xfrm>
            <a:off x="457200" y="2852936"/>
            <a:ext cx="8229600" cy="3273227"/>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50C3-6C90-48F9-A1A1-7B0611C098E8}" type="datetimeFigureOut">
              <a:rPr lang="de-AT" smtClean="0"/>
              <a:t>13.09.2018</a:t>
            </a:fld>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C94C2-7D84-44A6-8CFC-C1C1F08CCA99}" type="slidenum">
              <a:rPr lang="de-AT" smtClean="0"/>
              <a:t>‹Nr.›</a:t>
            </a:fld>
            <a:endParaRPr lang="de-AT" dirty="0"/>
          </a:p>
        </p:txBody>
      </p:sp>
      <p:pic>
        <p:nvPicPr>
          <p:cNvPr id="7" name="Bild 14" descr="Folienmaster Kopfzeile.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4988" y="-9525"/>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9"/>
          <p:cNvGrpSpPr>
            <a:grpSpLocks/>
          </p:cNvGrpSpPr>
          <p:nvPr userDrawn="1"/>
        </p:nvGrpSpPr>
        <p:grpSpPr bwMode="auto">
          <a:xfrm>
            <a:off x="2263576" y="6275388"/>
            <a:ext cx="2884488" cy="582612"/>
            <a:chOff x="1058" y="14198"/>
            <a:chExt cx="5917" cy="1157"/>
          </a:xfrm>
        </p:grpSpPr>
        <p:pic>
          <p:nvPicPr>
            <p:cNvPr id="9" name="Bild 5" descr="Beschreibung: mv:!_Daten MACs:DATEN von Partnern:INTEREG:EU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8" y="14198"/>
              <a:ext cx="1638"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4" descr="Beschreibung: mv:!_Daten MACs:DATEN von Partnern:INTEREG:Intereg 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58" y="14198"/>
              <a:ext cx="4117" cy="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48064" y="6275388"/>
            <a:ext cx="24622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8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latin typeface="Brandon Grotesque Regular"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randon Grotesque Regular"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randon Grotesque Regular"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randon Grotesque Regular"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randon Grotesque Regular"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randon Grotesque Regular"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feld 9"/>
          <p:cNvSpPr txBox="1"/>
          <p:nvPr/>
        </p:nvSpPr>
        <p:spPr bwMode="gray">
          <a:xfrm>
            <a:off x="8139069" y="6311266"/>
            <a:ext cx="609395"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srgbClr val="5B5B5A"/>
                </a:solidFill>
              </a:rPr>
              <a:t>Seite </a:t>
            </a:r>
            <a:fld id="{C959D347-F71B-4BB4-8464-FA4D153279BA}" type="slidenum">
              <a:rPr lang="de-DE" sz="1000" smtClean="0">
                <a:solidFill>
                  <a:srgbClr val="5B5B5A"/>
                </a:solidFill>
              </a:rPr>
              <a:pPr algn="l" fontAlgn="base">
                <a:spcBef>
                  <a:spcPct val="0"/>
                </a:spcBef>
                <a:spcAft>
                  <a:spcPct val="0"/>
                </a:spcAft>
              </a:pPr>
              <a:t>‹Nr.›</a:t>
            </a:fld>
            <a:endParaRPr lang="de-DE" sz="1000">
              <a:solidFill>
                <a:srgbClr val="5B5B5A"/>
              </a:solidFill>
            </a:endParaRPr>
          </a:p>
        </p:txBody>
      </p:sp>
      <p:pic>
        <p:nvPicPr>
          <p:cNvPr id="11" name="Bild 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08001" y="6216596"/>
            <a:ext cx="1225549" cy="319262"/>
          </a:xfrm>
          <a:prstGeom prst="rect">
            <a:avLst/>
          </a:prstGeom>
        </p:spPr>
      </p:pic>
      <p:pic>
        <p:nvPicPr>
          <p:cNvPr id="12" name="Bild 8" descr="TTK_Logo_neu"/>
          <p:cNvPicPr>
            <a:picLocks noChangeAspect="1" noChangeArrowheads="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5450" y="6154778"/>
            <a:ext cx="1336675" cy="3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5" descr="http://www.herbrich.at/images/kontakt_logo_neu.gif"/>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964723" y="6287352"/>
            <a:ext cx="1546978" cy="2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6" descr="TRAFFIX Verkehrsplanung GmbH">
            <a:hlinkClick r:id="rId22"/>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665955" y="6275697"/>
            <a:ext cx="868542" cy="2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572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wipe dir="r"/>
  </p:transition>
  <p:hf sldNum="0" hd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feld 9"/>
          <p:cNvSpPr txBox="1"/>
          <p:nvPr/>
        </p:nvSpPr>
        <p:spPr bwMode="gray">
          <a:xfrm>
            <a:off x="8139069" y="6311266"/>
            <a:ext cx="609395"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srgbClr val="5B5B5A"/>
                </a:solidFill>
              </a:rPr>
              <a:t>Seite </a:t>
            </a:r>
            <a:fld id="{C959D347-F71B-4BB4-8464-FA4D153279BA}" type="slidenum">
              <a:rPr lang="de-DE" sz="1000" smtClean="0">
                <a:solidFill>
                  <a:srgbClr val="5B5B5A"/>
                </a:solidFill>
              </a:rPr>
              <a:pPr algn="l" fontAlgn="base">
                <a:spcBef>
                  <a:spcPct val="0"/>
                </a:spcBef>
                <a:spcAft>
                  <a:spcPct val="0"/>
                </a:spcAft>
              </a:pPr>
              <a:t>‹Nr.›</a:t>
            </a:fld>
            <a:endParaRPr lang="de-DE" sz="1000">
              <a:solidFill>
                <a:srgbClr val="5B5B5A"/>
              </a:solidFill>
            </a:endParaRPr>
          </a:p>
        </p:txBody>
      </p:sp>
      <p:pic>
        <p:nvPicPr>
          <p:cNvPr id="11" name="Bild 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08001" y="6216596"/>
            <a:ext cx="1225549" cy="319262"/>
          </a:xfrm>
          <a:prstGeom prst="rect">
            <a:avLst/>
          </a:prstGeom>
        </p:spPr>
      </p:pic>
      <p:pic>
        <p:nvPicPr>
          <p:cNvPr id="12" name="Bild 8" descr="TTK_Logo_neu"/>
          <p:cNvPicPr>
            <a:picLocks noChangeAspect="1" noChangeArrowheads="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5450" y="6154778"/>
            <a:ext cx="1336675" cy="3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5" descr="http://www.herbrich.at/images/kontakt_logo_neu.gif"/>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964723" y="6287352"/>
            <a:ext cx="1546978" cy="2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6" descr="TRAFFIX Verkehrsplanung GmbH">
            <a:hlinkClick r:id="rId22"/>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665955" y="6275697"/>
            <a:ext cx="868542" cy="2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0122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wipe dir="r"/>
  </p:transition>
  <p:hf sldNum="0" hd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feld 9"/>
          <p:cNvSpPr txBox="1"/>
          <p:nvPr/>
        </p:nvSpPr>
        <p:spPr bwMode="gray">
          <a:xfrm>
            <a:off x="8139069" y="6311266"/>
            <a:ext cx="609395"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a:solidFill>
                  <a:srgbClr val="5B5B5A"/>
                </a:solidFill>
              </a:rPr>
              <a:t>Seite </a:t>
            </a:r>
            <a:fld id="{C959D347-F71B-4BB4-8464-FA4D153279BA}" type="slidenum">
              <a:rPr lang="de-DE" sz="1000" smtClean="0">
                <a:solidFill>
                  <a:srgbClr val="5B5B5A"/>
                </a:solidFill>
              </a:rPr>
              <a:pPr algn="l" fontAlgn="base">
                <a:spcBef>
                  <a:spcPct val="0"/>
                </a:spcBef>
                <a:spcAft>
                  <a:spcPct val="0"/>
                </a:spcAft>
              </a:pPr>
              <a:t>‹Nr.›</a:t>
            </a:fld>
            <a:endParaRPr lang="de-DE" sz="1000">
              <a:solidFill>
                <a:srgbClr val="5B5B5A"/>
              </a:solidFill>
            </a:endParaRPr>
          </a:p>
        </p:txBody>
      </p:sp>
      <p:pic>
        <p:nvPicPr>
          <p:cNvPr id="11" name="Bild 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08001" y="6216596"/>
            <a:ext cx="1225549" cy="319262"/>
          </a:xfrm>
          <a:prstGeom prst="rect">
            <a:avLst/>
          </a:prstGeom>
        </p:spPr>
      </p:pic>
      <p:pic>
        <p:nvPicPr>
          <p:cNvPr id="12" name="Bild 8" descr="TTK_Logo_neu"/>
          <p:cNvPicPr>
            <a:picLocks noChangeAspect="1" noChangeArrowheads="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5450" y="6154778"/>
            <a:ext cx="1336675" cy="3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5" descr="http://www.herbrich.at/images/kontakt_logo_neu.gif"/>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964723" y="6287352"/>
            <a:ext cx="1546978" cy="2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6" descr="TRAFFIX Verkehrsplanung GmbH">
            <a:hlinkClick r:id="rId22"/>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665955" y="6275697"/>
            <a:ext cx="868542" cy="2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283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med">
    <p:wipe dir="r"/>
  </p:transition>
  <p:hf sldNum="0" hd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oberirdisch%201%20bis%207%20k&#228;fer.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nterirdisch%201%20bis%203%20HC.pdf" TargetMode="External"/><Relationship Id="rId1" Type="http://schemas.openxmlformats.org/officeDocument/2006/relationships/slideLayout" Target="../slideLayouts/slideLayout4.xml"/><Relationship Id="rId5" Type="http://schemas.openxmlformats.org/officeDocument/2006/relationships/hyperlink" Target="unterirdisch%207%20bis%208%20HC.pdf" TargetMode="External"/><Relationship Id="rId4" Type="http://schemas.openxmlformats.org/officeDocument/2006/relationships/hyperlink" Target="unterirdisch%204%20bis%206%20HC.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Imberg%201%20bis%203%20HC.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Projekt EuRegio Bahnen </a:t>
            </a:r>
            <a:br>
              <a:rPr lang="de-AT" dirty="0"/>
            </a:br>
            <a:r>
              <a:rPr lang="de-AT" dirty="0"/>
              <a:t>Salzburg – Bayern - Oberösterreich</a:t>
            </a:r>
          </a:p>
        </p:txBody>
      </p:sp>
      <p:sp>
        <p:nvSpPr>
          <p:cNvPr id="5" name="Textfeld 4"/>
          <p:cNvSpPr txBox="1"/>
          <p:nvPr/>
        </p:nvSpPr>
        <p:spPr>
          <a:xfrm>
            <a:off x="263325" y="3068960"/>
            <a:ext cx="4392488" cy="3385542"/>
          </a:xfrm>
          <a:prstGeom prst="rect">
            <a:avLst/>
          </a:prstGeom>
          <a:noFill/>
        </p:spPr>
        <p:txBody>
          <a:bodyPr wrap="square" numCol="1" rtlCol="0">
            <a:spAutoFit/>
          </a:bodyPr>
          <a:lstStyle/>
          <a:p>
            <a:r>
              <a:rPr lang="de-AT" sz="1400" u="sng" dirty="0"/>
              <a:t>Leadpartner</a:t>
            </a:r>
            <a:r>
              <a:rPr lang="de-AT" sz="1400" dirty="0"/>
              <a:t>:    </a:t>
            </a:r>
          </a:p>
          <a:p>
            <a:r>
              <a:rPr lang="de-AT" sz="1400" dirty="0"/>
              <a:t>Salzburger Verkehrsverbund GmbH</a:t>
            </a:r>
          </a:p>
          <a:p>
            <a:endParaRPr lang="de-AT" sz="1400" dirty="0"/>
          </a:p>
          <a:p>
            <a:r>
              <a:rPr lang="de-AT" sz="1400" u="sng" dirty="0"/>
              <a:t>Projektpartner</a:t>
            </a:r>
            <a:r>
              <a:rPr lang="de-AT" sz="1400" dirty="0"/>
              <a:t>:</a:t>
            </a:r>
          </a:p>
          <a:p>
            <a:pPr marL="285750" indent="-285750">
              <a:buFont typeface="Arial" panose="020B0604020202020204" pitchFamily="34" charset="0"/>
              <a:buChar char="•"/>
            </a:pPr>
            <a:r>
              <a:rPr lang="de-AT" sz="1400" dirty="0"/>
              <a:t>Land Salzburg</a:t>
            </a:r>
          </a:p>
          <a:p>
            <a:pPr marL="285750" indent="-285750">
              <a:buFont typeface="Arial" panose="020B0604020202020204" pitchFamily="34" charset="0"/>
              <a:buChar char="•"/>
            </a:pPr>
            <a:r>
              <a:rPr lang="de-AT" sz="1400" dirty="0"/>
              <a:t>Stadt Salzburg</a:t>
            </a:r>
          </a:p>
          <a:p>
            <a:pPr marL="285750" indent="-285750">
              <a:buFont typeface="Arial" panose="020B0604020202020204" pitchFamily="34" charset="0"/>
              <a:buChar char="•"/>
            </a:pPr>
            <a:r>
              <a:rPr lang="de-AT" sz="1400" dirty="0"/>
              <a:t>Freistaat Bayern</a:t>
            </a:r>
          </a:p>
          <a:p>
            <a:pPr marL="285750" indent="-285750">
              <a:buFont typeface="Arial" panose="020B0604020202020204" pitchFamily="34" charset="0"/>
              <a:buChar char="•"/>
            </a:pPr>
            <a:r>
              <a:rPr lang="de-AT" sz="1400" dirty="0"/>
              <a:t>Land Oberösterreich</a:t>
            </a:r>
          </a:p>
          <a:p>
            <a:pPr marL="285750" indent="-285750">
              <a:buFont typeface="Arial" panose="020B0604020202020204" pitchFamily="34" charset="0"/>
              <a:buChar char="•"/>
            </a:pPr>
            <a:r>
              <a:rPr lang="de-AT" sz="1400" dirty="0"/>
              <a:t>Verein RSB</a:t>
            </a:r>
          </a:p>
          <a:p>
            <a:pPr marL="285750" indent="-285750">
              <a:buFont typeface="Arial" panose="020B0604020202020204" pitchFamily="34" charset="0"/>
              <a:buChar char="•"/>
            </a:pPr>
            <a:r>
              <a:rPr lang="de-AT" sz="1400" dirty="0"/>
              <a:t>Euregio</a:t>
            </a:r>
          </a:p>
          <a:p>
            <a:pPr marL="285750" indent="-285750">
              <a:buFont typeface="Arial" panose="020B0604020202020204" pitchFamily="34" charset="0"/>
              <a:buChar char="•"/>
            </a:pPr>
            <a:r>
              <a:rPr lang="de-AT" sz="1400" dirty="0"/>
              <a:t>Landkreis Berchtesgadener Land</a:t>
            </a:r>
          </a:p>
          <a:p>
            <a:pPr marL="285750" indent="-285750">
              <a:buFont typeface="Arial" panose="020B0604020202020204" pitchFamily="34" charset="0"/>
              <a:buChar char="•"/>
            </a:pPr>
            <a:r>
              <a:rPr lang="de-AT" sz="1400" dirty="0"/>
              <a:t>Landkreis Traunstein</a:t>
            </a:r>
          </a:p>
          <a:p>
            <a:pPr marL="285750" indent="-285750">
              <a:buFont typeface="Arial" panose="020B0604020202020204" pitchFamily="34" charset="0"/>
              <a:buChar char="•"/>
            </a:pPr>
            <a:endParaRPr lang="de-AT" sz="1400" dirty="0"/>
          </a:p>
          <a:p>
            <a:endParaRPr lang="de-AT" sz="1400" dirty="0"/>
          </a:p>
          <a:p>
            <a:pPr marL="285750" indent="-285750">
              <a:buFont typeface="Arial" panose="020B0604020202020204" pitchFamily="34" charset="0"/>
              <a:buChar char="•"/>
            </a:pPr>
            <a:endParaRPr lang="de-AT" dirty="0"/>
          </a:p>
        </p:txBody>
      </p:sp>
    </p:spTree>
    <p:extLst>
      <p:ext uri="{BB962C8B-B14F-4D97-AF65-F5344CB8AC3E}">
        <p14:creationId xmlns:p14="http://schemas.microsoft.com/office/powerpoint/2010/main" val="376698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Gesamtnetz: Sensitivitätsbetrachtung  </a:t>
            </a:r>
            <a:br>
              <a:rPr lang="de-DE" dirty="0"/>
            </a:br>
            <a:r>
              <a:rPr lang="de-DE" dirty="0"/>
              <a:t>regionale Neubaustrecken </a:t>
            </a: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endParaRPr lang="de-DE" sz="1600" b="0" dirty="0">
              <a:solidFill>
                <a:srgbClr val="FF0000"/>
              </a:solidFill>
            </a:endParaRPr>
          </a:p>
        </p:txBody>
      </p:sp>
      <p:pic>
        <p:nvPicPr>
          <p:cNvPr id="8" name="Grafik 7"/>
          <p:cNvPicPr>
            <a:picLocks noChangeAspect="1"/>
          </p:cNvPicPr>
          <p:nvPr/>
        </p:nvPicPr>
        <p:blipFill>
          <a:blip r:embed="rId2"/>
          <a:stretch>
            <a:fillRect/>
          </a:stretch>
        </p:blipFill>
        <p:spPr>
          <a:xfrm>
            <a:off x="539750" y="1510865"/>
            <a:ext cx="7971129" cy="3399676"/>
          </a:xfrm>
          <a:prstGeom prst="rect">
            <a:avLst/>
          </a:prstGeom>
        </p:spPr>
      </p:pic>
      <p:sp>
        <p:nvSpPr>
          <p:cNvPr id="5" name="Inhaltsplatzhalter 2"/>
          <p:cNvSpPr txBox="1">
            <a:spLocks/>
          </p:cNvSpPr>
          <p:nvPr/>
        </p:nvSpPr>
        <p:spPr bwMode="gray">
          <a:xfrm>
            <a:off x="539750" y="4972118"/>
            <a:ext cx="8064500" cy="774260"/>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auto">
              <a:spcAft>
                <a:spcPts val="600"/>
              </a:spcAft>
              <a:buNone/>
            </a:pPr>
            <a:endParaRPr lang="de-DE" sz="1400" dirty="0"/>
          </a:p>
          <a:p>
            <a:pPr marL="285750" lvl="1" indent="-285750" fontAlgn="auto">
              <a:spcAft>
                <a:spcPts val="600"/>
              </a:spcAft>
              <a:buFont typeface="Arial" pitchFamily="34" charset="0"/>
              <a:buChar char="•"/>
            </a:pPr>
            <a:r>
              <a:rPr lang="de-DE" sz="1400" dirty="0"/>
              <a:t>Bewertung der regionalen LRT-Neubaustrecken ohne Kosten der Innenstadtdurchfahrung</a:t>
            </a:r>
          </a:p>
        </p:txBody>
      </p:sp>
    </p:spTree>
    <p:extLst>
      <p:ext uri="{BB962C8B-B14F-4D97-AF65-F5344CB8AC3E}">
        <p14:creationId xmlns:p14="http://schemas.microsoft.com/office/powerpoint/2010/main" val="24189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p:cNvSpPr txBox="1">
            <a:spLocks/>
          </p:cNvSpPr>
          <p:nvPr/>
        </p:nvSpPr>
        <p:spPr bwMode="gray">
          <a:xfrm>
            <a:off x="-115879" y="962258"/>
            <a:ext cx="8856467" cy="496341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600" lvl="2" indent="-352425">
              <a:spcBef>
                <a:spcPts val="600"/>
              </a:spcBef>
              <a:spcAft>
                <a:spcPts val="600"/>
              </a:spcAft>
              <a:buClr>
                <a:srgbClr val="E02129"/>
              </a:buClr>
              <a:buFont typeface="Wingdings 3" pitchFamily="18" charset="2"/>
              <a:buChar char="´"/>
            </a:pPr>
            <a:r>
              <a:rPr lang="de-DE" sz="1700" dirty="0">
                <a:solidFill>
                  <a:srgbClr val="5B5B5A"/>
                </a:solidFill>
              </a:rPr>
              <a:t>Die untersuchten Maßnahmen im Vollbahnnetz und die umfangreichen Maßnahmen im Light-</a:t>
            </a:r>
            <a:r>
              <a:rPr lang="de-DE" sz="1700" dirty="0" err="1">
                <a:solidFill>
                  <a:srgbClr val="5B5B5A"/>
                </a:solidFill>
              </a:rPr>
              <a:t>Rail</a:t>
            </a:r>
            <a:r>
              <a:rPr lang="de-DE" sz="1700" dirty="0">
                <a:solidFill>
                  <a:srgbClr val="5B5B5A"/>
                </a:solidFill>
              </a:rPr>
              <a:t>-Netz (LRT) sind trotz topografischer und betriebstechnischer Herausforderungen </a:t>
            </a:r>
            <a:r>
              <a:rPr lang="de-DE" sz="1700" b="1" dirty="0">
                <a:solidFill>
                  <a:srgbClr val="5B5B5A"/>
                </a:solidFill>
              </a:rPr>
              <a:t>technisch machbar</a:t>
            </a:r>
            <a:r>
              <a:rPr lang="de-DE" sz="1700" dirty="0">
                <a:solidFill>
                  <a:srgbClr val="5B5B5A"/>
                </a:solidFill>
              </a:rPr>
              <a:t>.</a:t>
            </a:r>
          </a:p>
          <a:p>
            <a:pPr marL="990600" lvl="2" indent="-352425">
              <a:spcBef>
                <a:spcPts val="600"/>
              </a:spcBef>
              <a:spcAft>
                <a:spcPts val="600"/>
              </a:spcAft>
              <a:buClr>
                <a:srgbClr val="E02129"/>
              </a:buClr>
              <a:buFont typeface="Wingdings 3" pitchFamily="18" charset="2"/>
              <a:buChar char="´"/>
            </a:pPr>
            <a:r>
              <a:rPr lang="de-DE" sz="1700" dirty="0">
                <a:solidFill>
                  <a:srgbClr val="5B5B5A"/>
                </a:solidFill>
              </a:rPr>
              <a:t>Die Maßnahmen haben eine </a:t>
            </a:r>
            <a:r>
              <a:rPr lang="de-DE" sz="1700" b="1" dirty="0">
                <a:solidFill>
                  <a:srgbClr val="5B5B5A"/>
                </a:solidFill>
              </a:rPr>
              <a:t>hohe Verkehrswirkung</a:t>
            </a:r>
            <a:r>
              <a:rPr lang="de-DE" sz="1700" dirty="0">
                <a:solidFill>
                  <a:srgbClr val="5B5B5A"/>
                </a:solidFill>
              </a:rPr>
              <a:t>. </a:t>
            </a:r>
          </a:p>
          <a:p>
            <a:pPr marL="990600" lvl="2" indent="-352425">
              <a:spcBef>
                <a:spcPts val="600"/>
              </a:spcBef>
              <a:spcAft>
                <a:spcPts val="600"/>
              </a:spcAft>
              <a:buClr>
                <a:srgbClr val="E02129"/>
              </a:buClr>
              <a:buFont typeface="Wingdings 3" pitchFamily="18" charset="2"/>
              <a:buChar char="´"/>
            </a:pPr>
            <a:r>
              <a:rPr lang="de-DE" sz="1700" dirty="0">
                <a:solidFill>
                  <a:srgbClr val="5B5B5A"/>
                </a:solidFill>
              </a:rPr>
              <a:t>Der Pkw- und Dieselbus-Verkehr wird spürbar reduziert. </a:t>
            </a:r>
            <a:br>
              <a:rPr lang="de-DE" sz="1700" dirty="0">
                <a:solidFill>
                  <a:srgbClr val="5B5B5A"/>
                </a:solidFill>
              </a:rPr>
            </a:br>
            <a:r>
              <a:rPr lang="de-DE" sz="1700" dirty="0">
                <a:solidFill>
                  <a:srgbClr val="5B5B5A"/>
                </a:solidFill>
              </a:rPr>
              <a:t>Dies hat </a:t>
            </a:r>
            <a:r>
              <a:rPr lang="de-DE" sz="1700" b="1" dirty="0">
                <a:solidFill>
                  <a:srgbClr val="5B5B5A"/>
                </a:solidFill>
              </a:rPr>
              <a:t>positive Effekte auf Umwelt, Klimaschutz und Sicherheit</a:t>
            </a:r>
            <a:r>
              <a:rPr lang="de-DE" sz="1700" dirty="0">
                <a:solidFill>
                  <a:srgbClr val="5B5B5A"/>
                </a:solidFill>
              </a:rPr>
              <a:t>.</a:t>
            </a:r>
          </a:p>
          <a:p>
            <a:pPr marL="990600" lvl="2" indent="-352425">
              <a:spcBef>
                <a:spcPts val="600"/>
              </a:spcBef>
              <a:spcAft>
                <a:spcPts val="600"/>
              </a:spcAft>
              <a:buClr>
                <a:srgbClr val="E02129"/>
              </a:buClr>
              <a:buFont typeface="Wingdings 3" pitchFamily="18" charset="2"/>
              <a:buChar char="´"/>
            </a:pPr>
            <a:r>
              <a:rPr lang="de-DE" sz="1700" dirty="0">
                <a:solidFill>
                  <a:srgbClr val="5B5B5A"/>
                </a:solidFill>
              </a:rPr>
              <a:t>Mehrkosten des Bahnbetriebs werden durch </a:t>
            </a:r>
            <a:r>
              <a:rPr lang="de-DE" sz="1700" b="1" dirty="0">
                <a:solidFill>
                  <a:srgbClr val="5B5B5A"/>
                </a:solidFill>
              </a:rPr>
              <a:t>Einsparungen beim Bus </a:t>
            </a:r>
            <a:r>
              <a:rPr lang="de-DE" sz="1700" dirty="0">
                <a:solidFill>
                  <a:srgbClr val="5B5B5A"/>
                </a:solidFill>
              </a:rPr>
              <a:t>teilweise ausgeglichen. Die Maßnahmen sind jedoch mit hohen Investitionen verbunden.</a:t>
            </a:r>
          </a:p>
          <a:p>
            <a:pPr marL="990600" lvl="2" indent="-352425">
              <a:spcBef>
                <a:spcPts val="600"/>
              </a:spcBef>
              <a:spcAft>
                <a:spcPts val="600"/>
              </a:spcAft>
              <a:buClr>
                <a:srgbClr val="E02129"/>
              </a:buClr>
              <a:buFont typeface="Wingdings 3" pitchFamily="18" charset="2"/>
              <a:buChar char="´"/>
            </a:pPr>
            <a:r>
              <a:rPr lang="de-DE" sz="1700" dirty="0">
                <a:solidFill>
                  <a:srgbClr val="5B5B5A"/>
                </a:solidFill>
              </a:rPr>
              <a:t>Der gesamtwirtschaftliche Nutzen deckt bei den Gesamtnetzen gut 60% der gesamtwirtschaftlichen Mehrkosten (im Wesentlichen aus Infrastrukturkosten).</a:t>
            </a:r>
          </a:p>
          <a:p>
            <a:pPr marL="990600" lvl="2" indent="-352425">
              <a:spcBef>
                <a:spcPts val="600"/>
              </a:spcBef>
              <a:spcAft>
                <a:spcPts val="600"/>
              </a:spcAft>
              <a:buClr>
                <a:srgbClr val="E02129"/>
              </a:buClr>
              <a:buFont typeface="Wingdings 3" pitchFamily="18" charset="2"/>
              <a:buChar char="´"/>
            </a:pPr>
            <a:r>
              <a:rPr lang="de-DE" sz="1700" dirty="0">
                <a:solidFill>
                  <a:srgbClr val="5B5B5A"/>
                </a:solidFill>
              </a:rPr>
              <a:t>Für den Zentralraum Salzburg und die </a:t>
            </a:r>
            <a:r>
              <a:rPr lang="de-DE" sz="1700" dirty="0" err="1">
                <a:solidFill>
                  <a:srgbClr val="5B5B5A"/>
                </a:solidFill>
              </a:rPr>
              <a:t>Euregio</a:t>
            </a:r>
            <a:r>
              <a:rPr lang="de-DE" sz="1700" dirty="0">
                <a:solidFill>
                  <a:srgbClr val="5B5B5A"/>
                </a:solidFill>
              </a:rPr>
              <a:t>-Region ergeben sich zahlreiche weitere Nutzen und Vorteile (nicht quantifizierbare, pekuniäre, kommunale und regionale Nutzen wie z.B. die Stärkung des Wirtschaftsstandortes), die in der NKU verfahrenskonform keine Berücksichtigung finden, die für die Region aber von großer Bedeutung sind und in die Entscheidungen einzubeziehen sind.  </a:t>
            </a:r>
          </a:p>
          <a:p>
            <a:pPr marL="638175" lvl="2" indent="0">
              <a:spcBef>
                <a:spcPts val="600"/>
              </a:spcBef>
              <a:spcAft>
                <a:spcPts val="600"/>
              </a:spcAft>
              <a:buClr>
                <a:srgbClr val="E02129"/>
              </a:buClr>
              <a:buFont typeface="Arial" pitchFamily="34" charset="0"/>
              <a:buNone/>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800" dirty="0">
              <a:solidFill>
                <a:srgbClr val="5B5B5A"/>
              </a:solidFill>
            </a:endParaRPr>
          </a:p>
        </p:txBody>
      </p:sp>
      <p:sp>
        <p:nvSpPr>
          <p:cNvPr id="6" name="Titel 1"/>
          <p:cNvSpPr>
            <a:spLocks noGrp="1"/>
          </p:cNvSpPr>
          <p:nvPr>
            <p:ph type="title"/>
          </p:nvPr>
        </p:nvSpPr>
        <p:spPr>
          <a:xfrm>
            <a:off x="534987" y="360897"/>
            <a:ext cx="8340072" cy="756084"/>
          </a:xfrm>
        </p:spPr>
        <p:txBody>
          <a:bodyPr/>
          <a:lstStyle/>
          <a:p>
            <a:r>
              <a:rPr lang="de-DE" dirty="0"/>
              <a:t>Zusammenfassung zu den gesamtnetzen</a:t>
            </a:r>
          </a:p>
        </p:txBody>
      </p:sp>
    </p:spTree>
    <p:extLst>
      <p:ext uri="{BB962C8B-B14F-4D97-AF65-F5344CB8AC3E}">
        <p14:creationId xmlns:p14="http://schemas.microsoft.com/office/powerpoint/2010/main" val="2345877262"/>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p:cNvSpPr txBox="1">
            <a:spLocks/>
          </p:cNvSpPr>
          <p:nvPr/>
        </p:nvSpPr>
        <p:spPr bwMode="gray">
          <a:xfrm>
            <a:off x="-115879" y="962258"/>
            <a:ext cx="8856467" cy="4515675"/>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600" lvl="2" indent="-352425">
              <a:spcBef>
                <a:spcPts val="600"/>
              </a:spcBef>
              <a:spcAft>
                <a:spcPts val="600"/>
              </a:spcAft>
              <a:buClr>
                <a:srgbClr val="E02129"/>
              </a:buClr>
              <a:buFont typeface="Wingdings 3" pitchFamily="18" charset="2"/>
              <a:buChar char="´"/>
            </a:pPr>
            <a:r>
              <a:rPr lang="de-DE" sz="1600" dirty="0">
                <a:solidFill>
                  <a:srgbClr val="5B5B5A"/>
                </a:solidFill>
              </a:rPr>
              <a:t>In die weiteren Entscheidungen sollten zusätzliche Aspekte einfließen wie z.B.: </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Flächenverbrauch und Flächennutzung</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Umwelt-und Klimaschutzziele </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Modal-Split-Ziele</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Stadtgestalterische Aspekte</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Optionen für Zweisystemverknüpfungen </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Leistungsfähigkeitsbetrachtungen </a:t>
            </a:r>
          </a:p>
          <a:p>
            <a:pPr marL="1352550" lvl="4" indent="-352425">
              <a:spcBef>
                <a:spcPts val="600"/>
              </a:spcBef>
              <a:spcAft>
                <a:spcPts val="600"/>
              </a:spcAft>
              <a:buClr>
                <a:srgbClr val="E02129"/>
              </a:buClr>
              <a:buFont typeface="Wingdings 3" pitchFamily="18" charset="2"/>
              <a:buChar char="´"/>
            </a:pPr>
            <a:r>
              <a:rPr lang="de-DE" dirty="0">
                <a:solidFill>
                  <a:srgbClr val="5B5B5A"/>
                </a:solidFill>
              </a:rPr>
              <a:t>Weltkulturerbe</a:t>
            </a:r>
          </a:p>
          <a:p>
            <a:pPr marL="990600" lvl="2" indent="-352425">
              <a:spcBef>
                <a:spcPts val="600"/>
              </a:spcBef>
              <a:spcAft>
                <a:spcPts val="600"/>
              </a:spcAft>
              <a:buClr>
                <a:srgbClr val="E02129"/>
              </a:buClr>
              <a:buFont typeface="Wingdings 3" pitchFamily="18" charset="2"/>
              <a:buChar char="´"/>
            </a:pPr>
            <a:r>
              <a:rPr lang="de-DE" sz="1600" dirty="0">
                <a:solidFill>
                  <a:srgbClr val="5B5B5A"/>
                </a:solidFill>
              </a:rPr>
              <a:t>Die </a:t>
            </a:r>
            <a:r>
              <a:rPr lang="de-DE" sz="1600" b="1" dirty="0">
                <a:solidFill>
                  <a:srgbClr val="5B5B5A"/>
                </a:solidFill>
              </a:rPr>
              <a:t>Reihung der regionalen LRT-Korridore </a:t>
            </a:r>
            <a:r>
              <a:rPr lang="de-DE" sz="1600" dirty="0">
                <a:solidFill>
                  <a:srgbClr val="5B5B5A"/>
                </a:solidFill>
              </a:rPr>
              <a:t>erfolgt auf Basis der erzielbaren Nutzen-Kosten-Verhältnisse und der Verkehrswirksamkeit. Diese münden in Empfehlungen für Trassenfreihaltungen und eine verbindliche Raumordnungsplanung.</a:t>
            </a:r>
          </a:p>
          <a:p>
            <a:pPr marL="990600" lvl="2" indent="-352425">
              <a:spcBef>
                <a:spcPts val="600"/>
              </a:spcBef>
              <a:spcAft>
                <a:spcPts val="600"/>
              </a:spcAft>
              <a:buClr>
                <a:srgbClr val="E02129"/>
              </a:buClr>
              <a:buFont typeface="Wingdings 3" pitchFamily="18" charset="2"/>
              <a:buChar char="´"/>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a:solidFill>
                <a:srgbClr val="5B5B5A"/>
              </a:solidFill>
            </a:endParaRPr>
          </a:p>
          <a:p>
            <a:pPr marL="638175" lvl="2" indent="0">
              <a:spcBef>
                <a:spcPts val="600"/>
              </a:spcBef>
              <a:spcAft>
                <a:spcPts val="600"/>
              </a:spcAft>
              <a:buClr>
                <a:srgbClr val="E02129"/>
              </a:buClr>
              <a:buFont typeface="Arial" pitchFamily="34" charset="0"/>
              <a:buNone/>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800" dirty="0">
              <a:solidFill>
                <a:srgbClr val="5B5B5A"/>
              </a:solidFill>
            </a:endParaRPr>
          </a:p>
        </p:txBody>
      </p:sp>
      <p:sp>
        <p:nvSpPr>
          <p:cNvPr id="6" name="Titel 1"/>
          <p:cNvSpPr>
            <a:spLocks noGrp="1"/>
          </p:cNvSpPr>
          <p:nvPr>
            <p:ph type="title"/>
          </p:nvPr>
        </p:nvSpPr>
        <p:spPr>
          <a:xfrm>
            <a:off x="534987" y="360897"/>
            <a:ext cx="8340072" cy="451903"/>
          </a:xfrm>
        </p:spPr>
        <p:txBody>
          <a:bodyPr/>
          <a:lstStyle/>
          <a:p>
            <a:r>
              <a:rPr lang="de-DE" dirty="0"/>
              <a:t>Empfehlung zu den gesamtnetzen</a:t>
            </a:r>
          </a:p>
        </p:txBody>
      </p:sp>
    </p:spTree>
    <p:extLst>
      <p:ext uri="{BB962C8B-B14F-4D97-AF65-F5344CB8AC3E}">
        <p14:creationId xmlns:p14="http://schemas.microsoft.com/office/powerpoint/2010/main" val="113628303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fontAlgn="base">
              <a:spcBef>
                <a:spcPct val="0"/>
              </a:spcBef>
              <a:spcAft>
                <a:spcPct val="0"/>
              </a:spcAft>
            </a:pPr>
            <a:r>
              <a:rPr lang="de-DE" sz="2000">
                <a:solidFill>
                  <a:srgbClr val="5B5B5A"/>
                </a:solidFill>
              </a:rPr>
              <a:t>Rimbert Schürmann  I  VEP Erlangen - Meilenstein D  I  15.05.2013   I </a:t>
            </a:r>
          </a:p>
        </p:txBody>
      </p:sp>
      <p:pic>
        <p:nvPicPr>
          <p:cNvPr id="1027" name="Picture 3" descr="C:\Users\schur\Desktop\karte ERB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6513"/>
            <a:ext cx="9399588" cy="6931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660232" y="755412"/>
            <a:ext cx="2232248" cy="369332"/>
          </a:xfrm>
          <a:prstGeom prst="rect">
            <a:avLst/>
          </a:prstGeom>
          <a:noFill/>
        </p:spPr>
        <p:txBody>
          <a:bodyPr wrap="square" rtlCol="0">
            <a:spAutoFit/>
          </a:bodyPr>
          <a:lstStyle/>
          <a:p>
            <a:r>
              <a:rPr lang="de-AT" dirty="0"/>
              <a:t>Empfehlung:</a:t>
            </a:r>
          </a:p>
        </p:txBody>
      </p:sp>
      <p:sp>
        <p:nvSpPr>
          <p:cNvPr id="4" name="Textfeld 3"/>
          <p:cNvSpPr txBox="1"/>
          <p:nvPr/>
        </p:nvSpPr>
        <p:spPr>
          <a:xfrm>
            <a:off x="6660232" y="1412776"/>
            <a:ext cx="2232248" cy="369332"/>
          </a:xfrm>
          <a:prstGeom prst="rect">
            <a:avLst/>
          </a:prstGeom>
          <a:noFill/>
        </p:spPr>
        <p:txBody>
          <a:bodyPr wrap="square" rtlCol="0">
            <a:spAutoFit/>
          </a:bodyPr>
          <a:lstStyle/>
          <a:p>
            <a:r>
              <a:rPr lang="de-AT" dirty="0"/>
              <a:t>Trassensicherung</a:t>
            </a:r>
          </a:p>
        </p:txBody>
      </p:sp>
      <p:sp>
        <p:nvSpPr>
          <p:cNvPr id="5" name="Textfeld 4"/>
          <p:cNvSpPr txBox="1"/>
          <p:nvPr/>
        </p:nvSpPr>
        <p:spPr>
          <a:xfrm>
            <a:off x="6660232" y="1988840"/>
            <a:ext cx="2232248" cy="369332"/>
          </a:xfrm>
          <a:prstGeom prst="rect">
            <a:avLst/>
          </a:prstGeom>
          <a:noFill/>
        </p:spPr>
        <p:txBody>
          <a:bodyPr wrap="square" rtlCol="0">
            <a:spAutoFit/>
          </a:bodyPr>
          <a:lstStyle/>
          <a:p>
            <a:r>
              <a:rPr lang="de-AT" dirty="0"/>
              <a:t>Planung und Bau</a:t>
            </a:r>
          </a:p>
        </p:txBody>
      </p:sp>
      <p:sp>
        <p:nvSpPr>
          <p:cNvPr id="6" name="Textfeld 5"/>
          <p:cNvSpPr txBox="1"/>
          <p:nvPr/>
        </p:nvSpPr>
        <p:spPr>
          <a:xfrm>
            <a:off x="6660232" y="2564904"/>
            <a:ext cx="2232248" cy="369332"/>
          </a:xfrm>
          <a:prstGeom prst="rect">
            <a:avLst/>
          </a:prstGeom>
          <a:noFill/>
        </p:spPr>
        <p:txBody>
          <a:bodyPr wrap="square" rtlCol="0">
            <a:spAutoFit/>
          </a:bodyPr>
          <a:lstStyle/>
          <a:p>
            <a:r>
              <a:rPr lang="de-AT" dirty="0"/>
              <a:t>Bestand</a:t>
            </a:r>
          </a:p>
        </p:txBody>
      </p:sp>
      <p:sp>
        <p:nvSpPr>
          <p:cNvPr id="7" name="Textfeld 6"/>
          <p:cNvSpPr txBox="1"/>
          <p:nvPr/>
        </p:nvSpPr>
        <p:spPr>
          <a:xfrm>
            <a:off x="971600" y="1825079"/>
            <a:ext cx="1584176" cy="307777"/>
          </a:xfrm>
          <a:prstGeom prst="rect">
            <a:avLst/>
          </a:prstGeom>
          <a:noFill/>
        </p:spPr>
        <p:txBody>
          <a:bodyPr wrap="square" rtlCol="0">
            <a:spAutoFit/>
          </a:bodyPr>
          <a:lstStyle/>
          <a:p>
            <a:r>
              <a:rPr lang="de-AT" sz="1400" dirty="0"/>
              <a:t>Ostermiething</a:t>
            </a:r>
          </a:p>
        </p:txBody>
      </p:sp>
      <p:sp>
        <p:nvSpPr>
          <p:cNvPr id="9" name="Textfeld 8"/>
          <p:cNvSpPr txBox="1"/>
          <p:nvPr/>
        </p:nvSpPr>
        <p:spPr>
          <a:xfrm>
            <a:off x="2699792" y="2185119"/>
            <a:ext cx="1728192" cy="307777"/>
          </a:xfrm>
          <a:prstGeom prst="rect">
            <a:avLst/>
          </a:prstGeom>
          <a:noFill/>
        </p:spPr>
        <p:txBody>
          <a:bodyPr wrap="square" rtlCol="0">
            <a:spAutoFit/>
          </a:bodyPr>
          <a:lstStyle/>
          <a:p>
            <a:r>
              <a:rPr lang="de-AT" sz="1400" dirty="0" err="1"/>
              <a:t>Lamprechtshausen</a:t>
            </a:r>
            <a:endParaRPr lang="de-AT" sz="1400" dirty="0"/>
          </a:p>
        </p:txBody>
      </p:sp>
      <p:sp>
        <p:nvSpPr>
          <p:cNvPr id="10" name="Textfeld 9"/>
          <p:cNvSpPr txBox="1"/>
          <p:nvPr/>
        </p:nvSpPr>
        <p:spPr>
          <a:xfrm>
            <a:off x="4211960" y="2473151"/>
            <a:ext cx="1584176" cy="307777"/>
          </a:xfrm>
          <a:prstGeom prst="rect">
            <a:avLst/>
          </a:prstGeom>
          <a:noFill/>
        </p:spPr>
        <p:txBody>
          <a:bodyPr wrap="square" rtlCol="0">
            <a:spAutoFit/>
          </a:bodyPr>
          <a:lstStyle/>
          <a:p>
            <a:r>
              <a:rPr lang="de-AT" sz="1400" dirty="0" err="1"/>
              <a:t>Mattsee</a:t>
            </a:r>
            <a:endParaRPr lang="de-AT" sz="1400" dirty="0"/>
          </a:p>
        </p:txBody>
      </p:sp>
      <p:sp>
        <p:nvSpPr>
          <p:cNvPr id="12" name="Textfeld 11"/>
          <p:cNvSpPr txBox="1"/>
          <p:nvPr/>
        </p:nvSpPr>
        <p:spPr>
          <a:xfrm>
            <a:off x="5940152" y="3625279"/>
            <a:ext cx="1584176" cy="307777"/>
          </a:xfrm>
          <a:prstGeom prst="rect">
            <a:avLst/>
          </a:prstGeom>
          <a:noFill/>
        </p:spPr>
        <p:txBody>
          <a:bodyPr wrap="square" rtlCol="0">
            <a:spAutoFit/>
          </a:bodyPr>
          <a:lstStyle/>
          <a:p>
            <a:r>
              <a:rPr lang="de-AT" sz="1400" dirty="0"/>
              <a:t>Mondsee</a:t>
            </a:r>
          </a:p>
        </p:txBody>
      </p:sp>
      <p:sp>
        <p:nvSpPr>
          <p:cNvPr id="13" name="Textfeld 12"/>
          <p:cNvSpPr txBox="1"/>
          <p:nvPr/>
        </p:nvSpPr>
        <p:spPr>
          <a:xfrm>
            <a:off x="7524328" y="4941168"/>
            <a:ext cx="1584176" cy="307777"/>
          </a:xfrm>
          <a:prstGeom prst="rect">
            <a:avLst/>
          </a:prstGeom>
          <a:noFill/>
        </p:spPr>
        <p:txBody>
          <a:bodyPr wrap="square" rtlCol="0">
            <a:spAutoFit/>
          </a:bodyPr>
          <a:lstStyle/>
          <a:p>
            <a:r>
              <a:rPr lang="de-AT" sz="1400" dirty="0"/>
              <a:t>Bad Ischl</a:t>
            </a:r>
          </a:p>
        </p:txBody>
      </p:sp>
      <p:sp>
        <p:nvSpPr>
          <p:cNvPr id="14" name="Textfeld 13"/>
          <p:cNvSpPr txBox="1"/>
          <p:nvPr/>
        </p:nvSpPr>
        <p:spPr>
          <a:xfrm>
            <a:off x="4572000" y="5209455"/>
            <a:ext cx="1584176" cy="307777"/>
          </a:xfrm>
          <a:prstGeom prst="rect">
            <a:avLst/>
          </a:prstGeom>
          <a:noFill/>
        </p:spPr>
        <p:txBody>
          <a:bodyPr wrap="square" rtlCol="0">
            <a:spAutoFit/>
          </a:bodyPr>
          <a:lstStyle/>
          <a:p>
            <a:r>
              <a:rPr lang="de-AT" sz="1400" dirty="0"/>
              <a:t>Hallein</a:t>
            </a:r>
          </a:p>
        </p:txBody>
      </p:sp>
      <p:sp>
        <p:nvSpPr>
          <p:cNvPr id="15" name="Textfeld 14"/>
          <p:cNvSpPr txBox="1"/>
          <p:nvPr/>
        </p:nvSpPr>
        <p:spPr>
          <a:xfrm>
            <a:off x="1835696" y="5641503"/>
            <a:ext cx="1800200" cy="292388"/>
          </a:xfrm>
          <a:prstGeom prst="rect">
            <a:avLst/>
          </a:prstGeom>
          <a:noFill/>
        </p:spPr>
        <p:txBody>
          <a:bodyPr wrap="square" rtlCol="0">
            <a:spAutoFit/>
          </a:bodyPr>
          <a:lstStyle/>
          <a:p>
            <a:r>
              <a:rPr lang="de-AT" sz="1300" dirty="0"/>
              <a:t>Berchtesgaden OST</a:t>
            </a:r>
          </a:p>
        </p:txBody>
      </p:sp>
      <p:sp>
        <p:nvSpPr>
          <p:cNvPr id="16" name="Textfeld 15"/>
          <p:cNvSpPr txBox="1"/>
          <p:nvPr/>
        </p:nvSpPr>
        <p:spPr>
          <a:xfrm>
            <a:off x="1907704" y="6289575"/>
            <a:ext cx="1584176" cy="307777"/>
          </a:xfrm>
          <a:prstGeom prst="rect">
            <a:avLst/>
          </a:prstGeom>
          <a:noFill/>
        </p:spPr>
        <p:txBody>
          <a:bodyPr wrap="square" rtlCol="0">
            <a:spAutoFit/>
          </a:bodyPr>
          <a:lstStyle/>
          <a:p>
            <a:r>
              <a:rPr lang="de-AT" sz="1400" dirty="0"/>
              <a:t>Königsee</a:t>
            </a:r>
          </a:p>
        </p:txBody>
      </p:sp>
      <p:sp>
        <p:nvSpPr>
          <p:cNvPr id="18" name="Textfeld 17"/>
          <p:cNvSpPr txBox="1"/>
          <p:nvPr/>
        </p:nvSpPr>
        <p:spPr>
          <a:xfrm>
            <a:off x="5076056" y="6381328"/>
            <a:ext cx="1584176" cy="307777"/>
          </a:xfrm>
          <a:prstGeom prst="rect">
            <a:avLst/>
          </a:prstGeom>
          <a:noFill/>
        </p:spPr>
        <p:txBody>
          <a:bodyPr wrap="square" rtlCol="0">
            <a:spAutoFit/>
          </a:bodyPr>
          <a:lstStyle/>
          <a:p>
            <a:r>
              <a:rPr lang="de-AT" sz="1400" dirty="0"/>
              <a:t>Golling</a:t>
            </a:r>
          </a:p>
        </p:txBody>
      </p:sp>
    </p:spTree>
    <p:extLst>
      <p:ext uri="{BB962C8B-B14F-4D97-AF65-F5344CB8AC3E}">
        <p14:creationId xmlns:p14="http://schemas.microsoft.com/office/powerpoint/2010/main" val="30859300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34987" y="360897"/>
            <a:ext cx="8340072" cy="392138"/>
          </a:xfrm>
        </p:spPr>
        <p:txBody>
          <a:bodyPr/>
          <a:lstStyle/>
          <a:p>
            <a:r>
              <a:rPr lang="de-DE" dirty="0"/>
              <a:t>Empfehlung zu den Teilnetzen</a:t>
            </a:r>
          </a:p>
        </p:txBody>
      </p:sp>
      <p:grpSp>
        <p:nvGrpSpPr>
          <p:cNvPr id="3" name="Gruppieren 2"/>
          <p:cNvGrpSpPr/>
          <p:nvPr/>
        </p:nvGrpSpPr>
        <p:grpSpPr>
          <a:xfrm>
            <a:off x="5477435" y="1030941"/>
            <a:ext cx="3558987" cy="4276165"/>
            <a:chOff x="5682551" y="188259"/>
            <a:chExt cx="3353871" cy="4052043"/>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210" t="-439" r="8207" b="15499"/>
            <a:stretch/>
          </p:blipFill>
          <p:spPr>
            <a:xfrm>
              <a:off x="5682551" y="188259"/>
              <a:ext cx="3353871" cy="4052043"/>
            </a:xfrm>
            <a:prstGeom prst="rect">
              <a:avLst/>
            </a:prstGeom>
            <a:ln>
              <a:solidFill>
                <a:schemeClr val="tx1"/>
              </a:solidFill>
            </a:ln>
          </p:spPr>
        </p:pic>
        <p:sp>
          <p:nvSpPr>
            <p:cNvPr id="2" name="Textfeld 1"/>
            <p:cNvSpPr txBox="1"/>
            <p:nvPr/>
          </p:nvSpPr>
          <p:spPr>
            <a:xfrm>
              <a:off x="7575179" y="233082"/>
              <a:ext cx="1452282" cy="400110"/>
            </a:xfrm>
            <a:prstGeom prst="rect">
              <a:avLst/>
            </a:prstGeom>
            <a:solidFill>
              <a:schemeClr val="bg1"/>
            </a:solidFill>
          </p:spPr>
          <p:txBody>
            <a:bodyPr wrap="square" rtlCol="0">
              <a:spAutoFit/>
            </a:bodyPr>
            <a:lstStyle/>
            <a:p>
              <a:pPr fontAlgn="base">
                <a:spcBef>
                  <a:spcPct val="0"/>
                </a:spcBef>
                <a:spcAft>
                  <a:spcPct val="0"/>
                </a:spcAft>
              </a:pPr>
              <a:endParaRPr lang="de-DE" sz="2000" dirty="0">
                <a:solidFill>
                  <a:srgbClr val="5B5B5A"/>
                </a:solidFill>
              </a:endParaRPr>
            </a:p>
          </p:txBody>
        </p:sp>
      </p:grpSp>
      <p:sp>
        <p:nvSpPr>
          <p:cNvPr id="5" name="Textfeld 4"/>
          <p:cNvSpPr txBox="1"/>
          <p:nvPr/>
        </p:nvSpPr>
        <p:spPr>
          <a:xfrm>
            <a:off x="6893859" y="5401687"/>
            <a:ext cx="2554942" cy="276999"/>
          </a:xfrm>
          <a:prstGeom prst="rect">
            <a:avLst/>
          </a:prstGeom>
          <a:noFill/>
        </p:spPr>
        <p:txBody>
          <a:bodyPr wrap="square" rtlCol="0">
            <a:spAutoFit/>
          </a:bodyPr>
          <a:lstStyle/>
          <a:p>
            <a:pPr fontAlgn="base">
              <a:spcBef>
                <a:spcPct val="0"/>
              </a:spcBef>
              <a:spcAft>
                <a:spcPct val="0"/>
              </a:spcAft>
            </a:pPr>
            <a:r>
              <a:rPr lang="de-DE" sz="1200" dirty="0">
                <a:solidFill>
                  <a:srgbClr val="5B5B5A"/>
                </a:solidFill>
              </a:rPr>
              <a:t>Schematisches Liniennetz T2</a:t>
            </a:r>
          </a:p>
        </p:txBody>
      </p:sp>
      <p:grpSp>
        <p:nvGrpSpPr>
          <p:cNvPr id="12" name="Gruppieren 11"/>
          <p:cNvGrpSpPr/>
          <p:nvPr/>
        </p:nvGrpSpPr>
        <p:grpSpPr>
          <a:xfrm>
            <a:off x="-115879" y="962258"/>
            <a:ext cx="5467808" cy="4963413"/>
            <a:chOff x="-115879" y="962258"/>
            <a:chExt cx="5467808" cy="4963413"/>
          </a:xfrm>
        </p:grpSpPr>
        <p:sp>
          <p:nvSpPr>
            <p:cNvPr id="7" name="Untertitel 2"/>
            <p:cNvSpPr txBox="1">
              <a:spLocks/>
            </p:cNvSpPr>
            <p:nvPr/>
          </p:nvSpPr>
          <p:spPr bwMode="gray">
            <a:xfrm>
              <a:off x="-115879" y="962258"/>
              <a:ext cx="5467808" cy="496341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8175" lvl="2" indent="0">
                <a:spcBef>
                  <a:spcPts val="600"/>
                </a:spcBef>
                <a:spcAft>
                  <a:spcPts val="600"/>
                </a:spcAft>
                <a:buClr>
                  <a:srgbClr val="E02129"/>
                </a:buClr>
                <a:buFont typeface="Arial" pitchFamily="34" charset="0"/>
                <a:buNone/>
              </a:pPr>
              <a:r>
                <a:rPr lang="de-DE" sz="1700" b="1" dirty="0">
                  <a:solidFill>
                    <a:srgbClr val="5B5B5A"/>
                  </a:solidFill>
                </a:rPr>
                <a:t>T2: LRT Salzburg – Hallein </a:t>
              </a:r>
              <a:r>
                <a:rPr lang="de-DE" sz="1700" dirty="0">
                  <a:solidFill>
                    <a:srgbClr val="5B5B5A"/>
                  </a:solidFill>
                </a:rPr>
                <a:t>weist von den untersuchten Teilnetzen das beste Ergebnis auf </a:t>
              </a:r>
              <a:br>
                <a:rPr lang="de-DE" sz="1700" dirty="0">
                  <a:solidFill>
                    <a:srgbClr val="5B5B5A"/>
                  </a:solidFill>
                </a:rPr>
              </a:br>
              <a:r>
                <a:rPr lang="de-DE" sz="1700" dirty="0">
                  <a:solidFill>
                    <a:srgbClr val="5B5B5A"/>
                  </a:solidFill>
                </a:rPr>
                <a:t>(bestes NKV, höchste Verkehrswirksamkeit). </a:t>
              </a:r>
            </a:p>
            <a:p>
              <a:pPr marL="1171575" lvl="3" indent="-352425">
                <a:spcBef>
                  <a:spcPts val="600"/>
                </a:spcBef>
                <a:spcAft>
                  <a:spcPts val="600"/>
                </a:spcAft>
                <a:buClr>
                  <a:srgbClr val="E02129"/>
                </a:buClr>
                <a:buFont typeface="Wingdings 3" pitchFamily="18" charset="2"/>
                <a:buChar char="´"/>
              </a:pPr>
              <a:r>
                <a:rPr lang="de-DE" sz="1700" dirty="0">
                  <a:solidFill>
                    <a:srgbClr val="5B5B5A"/>
                  </a:solidFill>
                </a:rPr>
                <a:t>T2 sollte vordringlich und mit hoher Priorität angegangen und weiter vertieft werden. </a:t>
              </a:r>
            </a:p>
            <a:p>
              <a:pPr marL="1171575" lvl="3" indent="-352425">
                <a:spcBef>
                  <a:spcPts val="600"/>
                </a:spcBef>
                <a:spcAft>
                  <a:spcPts val="600"/>
                </a:spcAft>
                <a:buClr>
                  <a:srgbClr val="E02129"/>
                </a:buClr>
                <a:buFont typeface="Wingdings 3" pitchFamily="18" charset="2"/>
                <a:buChar char="´"/>
              </a:pPr>
              <a:r>
                <a:rPr lang="de-DE" sz="1700" dirty="0">
                  <a:solidFill>
                    <a:srgbClr val="5B5B5A"/>
                  </a:solidFill>
                </a:rPr>
                <a:t>T2 bildet das Rückgrat für alle optionalen Erweiterungsmöglichkeiten </a:t>
              </a:r>
            </a:p>
            <a:p>
              <a:pPr marL="1171575" lvl="3" indent="-352425">
                <a:spcBef>
                  <a:spcPts val="600"/>
                </a:spcBef>
                <a:spcAft>
                  <a:spcPts val="600"/>
                </a:spcAft>
                <a:buClr>
                  <a:srgbClr val="E02129"/>
                </a:buClr>
                <a:buFont typeface="Wingdings 3" pitchFamily="18" charset="2"/>
                <a:buChar char="´"/>
              </a:pPr>
              <a:r>
                <a:rPr lang="de-DE" sz="1700" dirty="0">
                  <a:solidFill>
                    <a:srgbClr val="5B5B5A"/>
                  </a:solidFill>
                </a:rPr>
                <a:t>T2 ist ein erster große Schritt in Richtung LRT-Netz</a:t>
              </a:r>
            </a:p>
            <a:p>
              <a:pPr marL="1171575" lvl="3" indent="-352425">
                <a:spcBef>
                  <a:spcPts val="600"/>
                </a:spcBef>
                <a:spcAft>
                  <a:spcPts val="600"/>
                </a:spcAft>
                <a:buClr>
                  <a:srgbClr val="E02129"/>
                </a:buClr>
                <a:buFont typeface="Wingdings 3" pitchFamily="18" charset="2"/>
                <a:buChar char="´"/>
              </a:pPr>
              <a:r>
                <a:rPr lang="de-DE" sz="1700" dirty="0">
                  <a:solidFill>
                    <a:srgbClr val="5B5B5A"/>
                  </a:solidFill>
                </a:rPr>
                <a:t>Etappierung bis Hellbrunner Brücke (T1b)</a:t>
              </a:r>
            </a:p>
            <a:p>
              <a:pPr marL="990600" lvl="2" indent="-352425">
                <a:buClr>
                  <a:srgbClr val="E02129"/>
                </a:buClr>
                <a:buFont typeface="Wingdings 3" pitchFamily="18" charset="2"/>
                <a:buChar char="´"/>
              </a:pPr>
              <a:endParaRPr lang="de-DE" sz="1700" dirty="0">
                <a:solidFill>
                  <a:srgbClr val="5B5B5A"/>
                </a:solidFill>
              </a:endParaRPr>
            </a:p>
            <a:p>
              <a:pPr marL="638175" lvl="2" indent="0">
                <a:spcBef>
                  <a:spcPts val="600"/>
                </a:spcBef>
                <a:spcAft>
                  <a:spcPts val="600"/>
                </a:spcAft>
                <a:buClr>
                  <a:srgbClr val="E02129"/>
                </a:buClr>
                <a:buFont typeface="Arial" pitchFamily="34" charset="0"/>
                <a:buNone/>
              </a:pPr>
              <a:r>
                <a:rPr lang="de-DE" sz="1700" dirty="0">
                  <a:solidFill>
                    <a:srgbClr val="5B5B5A"/>
                  </a:solidFill>
                </a:rPr>
                <a:t>Zu prüfen wären weitere innerstädtische Ergänzungen, um die </a:t>
              </a:r>
              <a:r>
                <a:rPr lang="de-DE" sz="1700" b="1" dirty="0">
                  <a:solidFill>
                    <a:srgbClr val="5B5B5A"/>
                  </a:solidFill>
                </a:rPr>
                <a:t>Netzwirkung</a:t>
              </a:r>
              <a:r>
                <a:rPr lang="de-DE" sz="1700" dirty="0">
                  <a:solidFill>
                    <a:srgbClr val="5B5B5A"/>
                  </a:solidFill>
                </a:rPr>
                <a:t> und die Verkehrswirksamkeit der Stammstrecke zu erhöhen (z.B. Verbindung Flughafen). </a:t>
              </a:r>
            </a:p>
            <a:p>
              <a:pPr marL="990600" lvl="2" indent="-352425">
                <a:spcBef>
                  <a:spcPts val="600"/>
                </a:spcBef>
                <a:spcAft>
                  <a:spcPts val="600"/>
                </a:spcAft>
                <a:buClr>
                  <a:srgbClr val="E02129"/>
                </a:buClr>
                <a:buFont typeface="Wingdings 3" pitchFamily="18" charset="2"/>
                <a:buChar char="´"/>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a:solidFill>
                  <a:srgbClr val="5B5B5A"/>
                </a:solidFill>
              </a:endParaRPr>
            </a:p>
            <a:p>
              <a:pPr marL="638175" lvl="2" indent="0">
                <a:spcBef>
                  <a:spcPts val="600"/>
                </a:spcBef>
                <a:spcAft>
                  <a:spcPts val="600"/>
                </a:spcAft>
                <a:buClr>
                  <a:srgbClr val="E02129"/>
                </a:buClr>
                <a:buFont typeface="Arial" pitchFamily="34" charset="0"/>
                <a:buNone/>
              </a:pPr>
              <a:endParaRPr lang="de-DE" sz="1700" dirty="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800" dirty="0">
                <a:solidFill>
                  <a:srgbClr val="5B5B5A"/>
                </a:solidFill>
              </a:endParaRPr>
            </a:p>
          </p:txBody>
        </p:sp>
        <p:sp>
          <p:nvSpPr>
            <p:cNvPr id="8" name="Pfeil nach rechts 7"/>
            <p:cNvSpPr/>
            <p:nvPr/>
          </p:nvSpPr>
          <p:spPr>
            <a:xfrm>
              <a:off x="534987" y="1900518"/>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a:solidFill>
                  <a:srgbClr val="5B5B5A"/>
                </a:solidFill>
              </a:endParaRPr>
            </a:p>
          </p:txBody>
        </p:sp>
        <p:sp>
          <p:nvSpPr>
            <p:cNvPr id="9" name="Pfeil nach rechts 8"/>
            <p:cNvSpPr/>
            <p:nvPr/>
          </p:nvSpPr>
          <p:spPr>
            <a:xfrm>
              <a:off x="534987" y="2553132"/>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a:solidFill>
                  <a:srgbClr val="5B5B5A"/>
                </a:solidFill>
              </a:endParaRPr>
            </a:p>
          </p:txBody>
        </p:sp>
        <p:sp>
          <p:nvSpPr>
            <p:cNvPr id="10" name="Pfeil nach rechts 9"/>
            <p:cNvSpPr/>
            <p:nvPr/>
          </p:nvSpPr>
          <p:spPr>
            <a:xfrm>
              <a:off x="534986" y="3232641"/>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a:solidFill>
                  <a:srgbClr val="5B5B5A"/>
                </a:solidFill>
              </a:endParaRPr>
            </a:p>
          </p:txBody>
        </p:sp>
        <p:sp>
          <p:nvSpPr>
            <p:cNvPr id="11" name="Pfeil nach rechts 10"/>
            <p:cNvSpPr/>
            <p:nvPr/>
          </p:nvSpPr>
          <p:spPr>
            <a:xfrm>
              <a:off x="534986" y="3895085"/>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a:solidFill>
                  <a:srgbClr val="5B5B5A"/>
                </a:solidFill>
              </a:endParaRPr>
            </a:p>
          </p:txBody>
        </p:sp>
      </p:grpSp>
    </p:spTree>
    <p:extLst>
      <p:ext uri="{BB962C8B-B14F-4D97-AF65-F5344CB8AC3E}">
        <p14:creationId xmlns:p14="http://schemas.microsoft.com/office/powerpoint/2010/main" val="1820037934"/>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189" y="620688"/>
            <a:ext cx="8229600" cy="1143000"/>
          </a:xfrm>
        </p:spPr>
        <p:txBody>
          <a:bodyPr/>
          <a:lstStyle/>
          <a:p>
            <a:r>
              <a:rPr lang="de-AT" dirty="0"/>
              <a:t>Empfehlungen A – Neubau </a:t>
            </a:r>
            <a:endParaRPr lang="en-GB" dirty="0"/>
          </a:p>
        </p:txBody>
      </p:sp>
      <p:sp>
        <p:nvSpPr>
          <p:cNvPr id="3" name="Inhaltsplatzhalter 2"/>
          <p:cNvSpPr>
            <a:spLocks noGrp="1"/>
          </p:cNvSpPr>
          <p:nvPr>
            <p:ph idx="1"/>
          </p:nvPr>
        </p:nvSpPr>
        <p:spPr>
          <a:xfrm>
            <a:off x="460188" y="1628800"/>
            <a:ext cx="8226611" cy="4497363"/>
          </a:xfrm>
        </p:spPr>
        <p:txBody>
          <a:bodyPr>
            <a:normAutofit fontScale="55000" lnSpcReduction="20000"/>
          </a:bodyPr>
          <a:lstStyle/>
          <a:p>
            <a:pPr marL="514350" indent="-514350">
              <a:buAutoNum type="arabicPeriod"/>
            </a:pPr>
            <a:r>
              <a:rPr lang="de-AT" b="1" dirty="0"/>
              <a:t>Planung und Errichtung erstes Teilnetz: Stadtquerung unterirdisch plus Regionalbahn Hellbrunner Brücke-Anif-Hallein</a:t>
            </a:r>
          </a:p>
          <a:p>
            <a:pPr marL="514350" indent="-514350">
              <a:buAutoNum type="arabicPeriod"/>
            </a:pPr>
            <a:endParaRPr lang="de-AT" b="1" dirty="0"/>
          </a:p>
          <a:p>
            <a:pPr lvl="1"/>
            <a:r>
              <a:rPr lang="de-AT" dirty="0"/>
              <a:t>Einrichtung eines attraktiven Taktfahrplans mit modernen Fahrzeugen im 5 Minutenintervall im Bereich Salzburg City </a:t>
            </a:r>
          </a:p>
          <a:p>
            <a:pPr lvl="1"/>
            <a:r>
              <a:rPr lang="de-AT" dirty="0"/>
              <a:t>Volle Integration der bestehenden SLB-Züge bis Akademiestraße möglich</a:t>
            </a:r>
          </a:p>
          <a:p>
            <a:pPr lvl="1"/>
            <a:r>
              <a:rPr lang="de-AT" dirty="0"/>
              <a:t>Als erster großer Schritt werden damit die beiden Korridore mit dem höchsten Potential (SLB Bestand + City-</a:t>
            </a:r>
            <a:r>
              <a:rPr lang="de-AT" dirty="0" err="1"/>
              <a:t>Anif</a:t>
            </a:r>
            <a:r>
              <a:rPr lang="de-AT"/>
              <a:t>-Hallein) verknüpft</a:t>
            </a:r>
            <a:endParaRPr lang="de-AT" dirty="0"/>
          </a:p>
          <a:p>
            <a:pPr lvl="1"/>
            <a:r>
              <a:rPr lang="de-AT" dirty="0"/>
              <a:t>Erweiterung des Gesamtnetzes als Option für die nächsten Jahrzehnte und Generationen bleibt offen</a:t>
            </a:r>
          </a:p>
          <a:p>
            <a:pPr lvl="1"/>
            <a:r>
              <a:rPr lang="de-AT" dirty="0"/>
              <a:t>Optionen auch auf „städtische“ Erweiterung des Netzes prüfen (</a:t>
            </a:r>
            <a:r>
              <a:rPr lang="de-AT" dirty="0" err="1"/>
              <a:t>zB</a:t>
            </a:r>
            <a:r>
              <a:rPr lang="de-AT" dirty="0"/>
              <a:t>. Messebahn)</a:t>
            </a:r>
          </a:p>
          <a:p>
            <a:pPr lvl="1"/>
            <a:endParaRPr lang="de-AT" dirty="0"/>
          </a:p>
          <a:p>
            <a:pPr marL="514350" indent="-514350">
              <a:buFont typeface="+mj-lt"/>
              <a:buAutoNum type="arabicPeriod"/>
            </a:pPr>
            <a:r>
              <a:rPr lang="de-AT" b="1" dirty="0" err="1"/>
              <a:t>Raumordnerische</a:t>
            </a:r>
            <a:r>
              <a:rPr lang="de-AT" b="1" dirty="0"/>
              <a:t> Maßnahmen „Trassensicherung“</a:t>
            </a:r>
            <a:r>
              <a:rPr lang="de-AT" dirty="0"/>
              <a:t> für Regionalkorridore nach folgender Priorisierung:</a:t>
            </a:r>
          </a:p>
          <a:p>
            <a:pPr marL="514350" indent="-514350">
              <a:buFont typeface="+mj-lt"/>
              <a:buAutoNum type="arabicPeriod"/>
            </a:pPr>
            <a:endParaRPr lang="de-AT" dirty="0"/>
          </a:p>
          <a:p>
            <a:pPr lvl="1"/>
            <a:r>
              <a:rPr lang="de-AT" dirty="0"/>
              <a:t>1) Korridor Salzburg – Eugendorf – </a:t>
            </a:r>
            <a:r>
              <a:rPr lang="de-AT" dirty="0" err="1"/>
              <a:t>Thalgau</a:t>
            </a:r>
            <a:r>
              <a:rPr lang="de-AT" dirty="0"/>
              <a:t> – Mondsee</a:t>
            </a:r>
          </a:p>
          <a:p>
            <a:pPr lvl="1"/>
            <a:r>
              <a:rPr lang="de-AT" dirty="0"/>
              <a:t>2) Abzweigung </a:t>
            </a:r>
            <a:r>
              <a:rPr lang="de-AT" dirty="0" err="1"/>
              <a:t>Anif</a:t>
            </a:r>
            <a:r>
              <a:rPr lang="de-AT" dirty="0"/>
              <a:t> – </a:t>
            </a:r>
            <a:r>
              <a:rPr lang="de-AT" dirty="0" err="1"/>
              <a:t>Grödig</a:t>
            </a:r>
            <a:r>
              <a:rPr lang="de-AT" dirty="0"/>
              <a:t> – Berchtesgaden – Königsee (</a:t>
            </a:r>
            <a:r>
              <a:rPr lang="de-AT" dirty="0" err="1"/>
              <a:t>evt</a:t>
            </a:r>
            <a:r>
              <a:rPr lang="de-AT" dirty="0"/>
              <a:t>. Untersuchung 1. Etappe bis </a:t>
            </a:r>
            <a:r>
              <a:rPr lang="de-AT" dirty="0" err="1"/>
              <a:t>Grödig</a:t>
            </a:r>
            <a:r>
              <a:rPr lang="de-AT" dirty="0"/>
              <a:t>)</a:t>
            </a:r>
          </a:p>
          <a:p>
            <a:pPr lvl="1"/>
            <a:r>
              <a:rPr lang="de-AT" dirty="0"/>
              <a:t>3) Salzburg – </a:t>
            </a:r>
            <a:r>
              <a:rPr lang="de-AT" dirty="0" err="1"/>
              <a:t>Mattsee</a:t>
            </a:r>
            <a:r>
              <a:rPr lang="de-AT" dirty="0"/>
              <a:t> (</a:t>
            </a:r>
            <a:r>
              <a:rPr lang="de-AT" dirty="0" err="1"/>
              <a:t>evt</a:t>
            </a:r>
            <a:r>
              <a:rPr lang="de-AT" dirty="0"/>
              <a:t>. Untersuchung 1. Etappe bis </a:t>
            </a:r>
            <a:r>
              <a:rPr lang="de-AT" dirty="0" err="1"/>
              <a:t>Obertrum</a:t>
            </a:r>
            <a:r>
              <a:rPr lang="de-AT" dirty="0"/>
              <a:t>)</a:t>
            </a:r>
          </a:p>
          <a:p>
            <a:pPr marL="514350" indent="-514350">
              <a:buFont typeface="+mj-lt"/>
              <a:buAutoNum type="arabicPeriod"/>
            </a:pPr>
            <a:endParaRPr lang="de-AT" dirty="0"/>
          </a:p>
          <a:p>
            <a:pPr marL="514350" indent="-514350">
              <a:buFont typeface="+mj-lt"/>
              <a:buAutoNum type="arabicPeriod"/>
            </a:pPr>
            <a:endParaRPr lang="de-AT" dirty="0"/>
          </a:p>
          <a:p>
            <a:pPr marL="0" indent="0">
              <a:buNone/>
            </a:pPr>
            <a:endParaRPr lang="de-AT" dirty="0"/>
          </a:p>
        </p:txBody>
      </p:sp>
    </p:spTree>
    <p:extLst>
      <p:ext uri="{BB962C8B-B14F-4D97-AF65-F5344CB8AC3E}">
        <p14:creationId xmlns:p14="http://schemas.microsoft.com/office/powerpoint/2010/main" val="135195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189" y="620688"/>
            <a:ext cx="8229600" cy="1143000"/>
          </a:xfrm>
        </p:spPr>
        <p:txBody>
          <a:bodyPr/>
          <a:lstStyle/>
          <a:p>
            <a:r>
              <a:rPr lang="de-AT" dirty="0"/>
              <a:t>Empfehlungen A - Neubau </a:t>
            </a:r>
            <a:endParaRPr lang="en-GB" dirty="0"/>
          </a:p>
        </p:txBody>
      </p:sp>
      <p:sp>
        <p:nvSpPr>
          <p:cNvPr id="3" name="Inhaltsplatzhalter 2"/>
          <p:cNvSpPr>
            <a:spLocks noGrp="1"/>
          </p:cNvSpPr>
          <p:nvPr>
            <p:ph idx="1"/>
          </p:nvPr>
        </p:nvSpPr>
        <p:spPr>
          <a:xfrm>
            <a:off x="460188" y="1628800"/>
            <a:ext cx="8226611" cy="4497363"/>
          </a:xfrm>
        </p:spPr>
        <p:txBody>
          <a:bodyPr>
            <a:normAutofit fontScale="47500" lnSpcReduction="20000"/>
          </a:bodyPr>
          <a:lstStyle/>
          <a:p>
            <a:pPr marL="742950" indent="-742950">
              <a:buFont typeface="+mj-lt"/>
              <a:buAutoNum type="arabicPeriod" startAt="3"/>
            </a:pPr>
            <a:r>
              <a:rPr lang="de-AT" sz="3800" b="1" dirty="0"/>
              <a:t>Verlängerung Berchtesgadener Land Bahn bis Berchtesgaden Ost</a:t>
            </a:r>
          </a:p>
          <a:p>
            <a:pPr marL="0" indent="0">
              <a:buNone/>
            </a:pPr>
            <a:endParaRPr lang="de-AT" dirty="0"/>
          </a:p>
          <a:p>
            <a:pPr lvl="1"/>
            <a:r>
              <a:rPr lang="de-AT" sz="2900" dirty="0"/>
              <a:t>Investition ca. 3,6 Mio. Euro</a:t>
            </a:r>
          </a:p>
          <a:p>
            <a:pPr lvl="1"/>
            <a:r>
              <a:rPr lang="de-AT" sz="2900" dirty="0"/>
              <a:t>Für 800 Meter Streckenverlängerung kann auch bestehender Tunnel verwendet werden</a:t>
            </a:r>
          </a:p>
          <a:p>
            <a:pPr lvl="1"/>
            <a:r>
              <a:rPr lang="de-AT" sz="2900" dirty="0"/>
              <a:t>Zwei neue Haltepunkte sind möglich</a:t>
            </a:r>
          </a:p>
          <a:p>
            <a:pPr lvl="1"/>
            <a:r>
              <a:rPr lang="de-AT" sz="2900" dirty="0"/>
              <a:t>Kaum zusätzliche Betriebskosten, da für Umlauf keine zusätzlichen Zuggarnituren notwendig sind</a:t>
            </a:r>
          </a:p>
          <a:p>
            <a:pPr lvl="1"/>
            <a:endParaRPr lang="de-AT" dirty="0"/>
          </a:p>
          <a:p>
            <a:pPr marL="742950" indent="-742950">
              <a:buFont typeface="+mj-lt"/>
              <a:buAutoNum type="arabicPeriod" startAt="4"/>
            </a:pPr>
            <a:r>
              <a:rPr lang="de-AT" sz="3800" b="1" dirty="0"/>
              <a:t>Errichtung möglicher neuer Haltepunkte am </a:t>
            </a:r>
            <a:r>
              <a:rPr lang="de-AT" sz="3800" dirty="0"/>
              <a:t>Bestandsnetz in Abstimmung mit Infrastrukturanbieter DB-Netz und ÖBB-Infrastruktur:</a:t>
            </a:r>
          </a:p>
          <a:p>
            <a:pPr marL="742950" indent="-742950">
              <a:buFont typeface="+mj-lt"/>
              <a:buAutoNum type="arabicPeriod" startAt="4"/>
            </a:pPr>
            <a:endParaRPr lang="de-AT" sz="3800" dirty="0"/>
          </a:p>
          <a:p>
            <a:pPr lvl="1"/>
            <a:r>
              <a:rPr lang="de-AT" sz="2900" dirty="0" err="1"/>
              <a:t>Westbahn</a:t>
            </a:r>
            <a:r>
              <a:rPr lang="de-AT" sz="2900" dirty="0"/>
              <a:t>:</a:t>
            </a:r>
          </a:p>
          <a:p>
            <a:pPr lvl="2"/>
            <a:r>
              <a:rPr lang="de-AT" sz="2500" dirty="0"/>
              <a:t>Seekirchen Süd</a:t>
            </a:r>
          </a:p>
          <a:p>
            <a:pPr lvl="2"/>
            <a:r>
              <a:rPr lang="de-AT" sz="2500" dirty="0"/>
              <a:t>Vöcklabruck Hausruckstraße</a:t>
            </a:r>
          </a:p>
          <a:p>
            <a:pPr lvl="2"/>
            <a:r>
              <a:rPr lang="de-AT" sz="2500" dirty="0" err="1"/>
              <a:t>Timelkam-Kalchofen</a:t>
            </a:r>
            <a:endParaRPr lang="de-AT" sz="2500" dirty="0"/>
          </a:p>
          <a:p>
            <a:pPr lvl="1"/>
            <a:r>
              <a:rPr lang="de-AT" sz="2900" dirty="0" err="1"/>
              <a:t>Mattigtalbahn</a:t>
            </a:r>
            <a:r>
              <a:rPr lang="de-AT" sz="2900" dirty="0"/>
              <a:t> Steindorf-Braunau:</a:t>
            </a:r>
          </a:p>
          <a:p>
            <a:pPr lvl="2"/>
            <a:r>
              <a:rPr lang="de-AT" sz="2500" dirty="0" err="1"/>
              <a:t>Mattighofen</a:t>
            </a:r>
            <a:r>
              <a:rPr lang="de-AT" sz="2500" dirty="0"/>
              <a:t> Schulstraße</a:t>
            </a:r>
          </a:p>
          <a:p>
            <a:pPr lvl="1"/>
            <a:r>
              <a:rPr lang="de-AT" sz="2900" dirty="0"/>
              <a:t>Freilassing-Garching-Mühldorf:</a:t>
            </a:r>
          </a:p>
          <a:p>
            <a:pPr lvl="2"/>
            <a:r>
              <a:rPr lang="de-AT" sz="2500" dirty="0"/>
              <a:t>Freilassing Nord, </a:t>
            </a:r>
            <a:r>
              <a:rPr lang="de-AT" sz="2500" dirty="0" err="1"/>
              <a:t>Surheim</a:t>
            </a:r>
            <a:r>
              <a:rPr lang="de-AT" sz="2500" dirty="0"/>
              <a:t> </a:t>
            </a:r>
          </a:p>
          <a:p>
            <a:pPr lvl="1"/>
            <a:r>
              <a:rPr lang="de-AT" sz="2900" dirty="0"/>
              <a:t>Freilassing – Berchtesgaden:</a:t>
            </a:r>
          </a:p>
          <a:p>
            <a:pPr lvl="2"/>
            <a:r>
              <a:rPr lang="de-AT" sz="2500" dirty="0"/>
              <a:t>Feldkirchen, Bad Reichenhall Nord</a:t>
            </a:r>
          </a:p>
        </p:txBody>
      </p:sp>
    </p:spTree>
    <p:extLst>
      <p:ext uri="{BB962C8B-B14F-4D97-AF65-F5344CB8AC3E}">
        <p14:creationId xmlns:p14="http://schemas.microsoft.com/office/powerpoint/2010/main" val="332716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189" y="908720"/>
            <a:ext cx="8229600" cy="1800200"/>
          </a:xfrm>
        </p:spPr>
        <p:txBody>
          <a:bodyPr/>
          <a:lstStyle/>
          <a:p>
            <a:r>
              <a:rPr lang="de-AT" sz="2800" dirty="0"/>
              <a:t>Empfehlungen B – Angebotsverbesserung Bestand </a:t>
            </a:r>
            <a:br>
              <a:rPr lang="de-AT" sz="2800" dirty="0"/>
            </a:br>
            <a:r>
              <a:rPr lang="de-AT" sz="2000" dirty="0"/>
              <a:t>Hohe Verkehrswirkung auf bestehender Infrastruktur</a:t>
            </a:r>
            <a:endParaRPr lang="en-GB" sz="2000" dirty="0"/>
          </a:p>
        </p:txBody>
      </p:sp>
      <p:sp>
        <p:nvSpPr>
          <p:cNvPr id="3" name="Inhaltsplatzhalter 2"/>
          <p:cNvSpPr>
            <a:spLocks noGrp="1"/>
          </p:cNvSpPr>
          <p:nvPr>
            <p:ph idx="1"/>
          </p:nvPr>
        </p:nvSpPr>
        <p:spPr>
          <a:xfrm>
            <a:off x="463178" y="3140967"/>
            <a:ext cx="8226611" cy="2952329"/>
          </a:xfrm>
        </p:spPr>
        <p:txBody>
          <a:bodyPr>
            <a:normAutofit fontScale="62500" lnSpcReduction="20000"/>
          </a:bodyPr>
          <a:lstStyle/>
          <a:p>
            <a:pPr marL="514350" indent="-514350">
              <a:buFont typeface="+mj-lt"/>
              <a:buAutoNum type="arabicPeriod"/>
            </a:pPr>
            <a:r>
              <a:rPr lang="de-AT" b="1" dirty="0"/>
              <a:t>Angebotsverdichtung ÖBB-</a:t>
            </a:r>
            <a:r>
              <a:rPr lang="de-AT" b="1" dirty="0" err="1"/>
              <a:t>Nordast</a:t>
            </a:r>
            <a:r>
              <a:rPr lang="de-AT" b="1" dirty="0"/>
              <a:t> </a:t>
            </a:r>
            <a:r>
              <a:rPr lang="de-AT" dirty="0"/>
              <a:t>(Ziel S-Bahn S2 Halbstundentakt nach betrieblichen Möglichkeiten umsetzen)</a:t>
            </a:r>
          </a:p>
          <a:p>
            <a:pPr marL="514350" indent="-514350">
              <a:buFont typeface="+mj-lt"/>
              <a:buAutoNum type="arabicPeriod"/>
            </a:pPr>
            <a:endParaRPr lang="de-AT" dirty="0"/>
          </a:p>
          <a:p>
            <a:pPr marL="514350" indent="-514350">
              <a:buFont typeface="+mj-lt"/>
              <a:buAutoNum type="arabicPeriod"/>
            </a:pPr>
            <a:r>
              <a:rPr lang="de-AT" b="1" dirty="0"/>
              <a:t>Angebotsverdichtung ÖBB-</a:t>
            </a:r>
            <a:r>
              <a:rPr lang="de-AT" b="1" dirty="0" err="1"/>
              <a:t>Westast</a:t>
            </a:r>
            <a:r>
              <a:rPr lang="de-AT" b="1" dirty="0"/>
              <a:t>: </a:t>
            </a:r>
            <a:r>
              <a:rPr lang="de-AT" dirty="0"/>
              <a:t>Züge aus Richtung Neumarkt (S2 od. REX) sollen Richtung Freilassing durchgebunden werden. </a:t>
            </a:r>
          </a:p>
          <a:p>
            <a:pPr marL="514350" indent="-514350">
              <a:buFont typeface="+mj-lt"/>
              <a:buAutoNum type="arabicPeriod"/>
            </a:pPr>
            <a:endParaRPr lang="de-AT" dirty="0"/>
          </a:p>
          <a:p>
            <a:pPr marL="514350" indent="-514350">
              <a:buFont typeface="+mj-lt"/>
              <a:buAutoNum type="arabicPeriod"/>
            </a:pPr>
            <a:r>
              <a:rPr lang="de-AT" b="1" dirty="0"/>
              <a:t>Verlängerung der S-Bahn von Freilassing bis Traunstein </a:t>
            </a:r>
            <a:r>
              <a:rPr lang="de-AT" dirty="0"/>
              <a:t>(ggf. weiter bis Übersee)</a:t>
            </a:r>
          </a:p>
          <a:p>
            <a:pPr marL="514350" indent="-514350">
              <a:buFont typeface="+mj-lt"/>
              <a:buAutoNum type="arabicPeriod"/>
            </a:pPr>
            <a:endParaRPr lang="de-AT" dirty="0"/>
          </a:p>
          <a:p>
            <a:pPr marL="514350" indent="-514350">
              <a:buFont typeface="+mj-lt"/>
              <a:buAutoNum type="arabicPeriod"/>
            </a:pPr>
            <a:r>
              <a:rPr lang="de-AT" dirty="0"/>
              <a:t>Umsetzung </a:t>
            </a:r>
            <a:r>
              <a:rPr lang="de-AT" b="1" dirty="0"/>
              <a:t>Stundentakt Mühldorf – Freilassing - Salzburg</a:t>
            </a:r>
          </a:p>
          <a:p>
            <a:endParaRPr lang="en-GB" dirty="0"/>
          </a:p>
        </p:txBody>
      </p:sp>
    </p:spTree>
    <p:extLst>
      <p:ext uri="{BB962C8B-B14F-4D97-AF65-F5344CB8AC3E}">
        <p14:creationId xmlns:p14="http://schemas.microsoft.com/office/powerpoint/2010/main" val="383575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785" y="1593682"/>
            <a:ext cx="357822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feld 30"/>
          <p:cNvSpPr txBox="1"/>
          <p:nvPr/>
        </p:nvSpPr>
        <p:spPr>
          <a:xfrm>
            <a:off x="321354" y="968288"/>
            <a:ext cx="4199163" cy="369332"/>
          </a:xfrm>
          <a:prstGeom prst="rect">
            <a:avLst/>
          </a:prstGeom>
          <a:noFill/>
        </p:spPr>
        <p:txBody>
          <a:bodyPr wrap="none" rtlCol="0">
            <a:spAutoFit/>
          </a:bodyPr>
          <a:lstStyle/>
          <a:p>
            <a:r>
              <a:rPr lang="de-AT" dirty="0"/>
              <a:t>Betriebsführung bei unterirdischer Lösung:</a:t>
            </a:r>
          </a:p>
        </p:txBody>
      </p:sp>
      <p:sp>
        <p:nvSpPr>
          <p:cNvPr id="37" name="Textfeld 36"/>
          <p:cNvSpPr txBox="1"/>
          <p:nvPr/>
        </p:nvSpPr>
        <p:spPr>
          <a:xfrm>
            <a:off x="5220072" y="969957"/>
            <a:ext cx="1715726" cy="369332"/>
          </a:xfrm>
          <a:prstGeom prst="rect">
            <a:avLst/>
          </a:prstGeom>
          <a:noFill/>
        </p:spPr>
        <p:txBody>
          <a:bodyPr wrap="none" rtlCol="0">
            <a:spAutoFit/>
          </a:bodyPr>
          <a:lstStyle/>
          <a:p>
            <a:r>
              <a:rPr lang="de-AT" dirty="0"/>
              <a:t>Fahrplanmodell:</a:t>
            </a:r>
          </a:p>
        </p:txBody>
      </p:sp>
      <p:grpSp>
        <p:nvGrpSpPr>
          <p:cNvPr id="36" name="Gruppieren 35"/>
          <p:cNvGrpSpPr/>
          <p:nvPr/>
        </p:nvGrpSpPr>
        <p:grpSpPr>
          <a:xfrm>
            <a:off x="667048" y="1339289"/>
            <a:ext cx="3635866" cy="4870555"/>
            <a:chOff x="179165" y="1241301"/>
            <a:chExt cx="3790505" cy="5241602"/>
          </a:xfrm>
        </p:grpSpPr>
        <p:sp>
          <p:nvSpPr>
            <p:cNvPr id="5" name="Freihandform 4"/>
            <p:cNvSpPr/>
            <p:nvPr/>
          </p:nvSpPr>
          <p:spPr>
            <a:xfrm>
              <a:off x="900113" y="1584609"/>
              <a:ext cx="490537" cy="3087687"/>
            </a:xfrm>
            <a:custGeom>
              <a:avLst/>
              <a:gdLst>
                <a:gd name="connsiteX0" fmla="*/ 0 w 333375"/>
                <a:gd name="connsiteY0" fmla="*/ 0 h 3124200"/>
                <a:gd name="connsiteX1" fmla="*/ 333375 w 333375"/>
                <a:gd name="connsiteY1" fmla="*/ 514350 h 3124200"/>
                <a:gd name="connsiteX2" fmla="*/ 333375 w 333375"/>
                <a:gd name="connsiteY2" fmla="*/ 3124200 h 3124200"/>
              </a:gdLst>
              <a:ahLst/>
              <a:cxnLst>
                <a:cxn ang="0">
                  <a:pos x="connsiteX0" y="connsiteY0"/>
                </a:cxn>
                <a:cxn ang="0">
                  <a:pos x="connsiteX1" y="connsiteY1"/>
                </a:cxn>
                <a:cxn ang="0">
                  <a:pos x="connsiteX2" y="connsiteY2"/>
                </a:cxn>
              </a:cxnLst>
              <a:rect l="l" t="t" r="r" b="b"/>
              <a:pathLst>
                <a:path w="333375" h="3124200">
                  <a:moveTo>
                    <a:pt x="0" y="0"/>
                  </a:moveTo>
                  <a:lnTo>
                    <a:pt x="333375" y="514350"/>
                  </a:lnTo>
                  <a:lnTo>
                    <a:pt x="333375" y="3124200"/>
                  </a:lnTo>
                </a:path>
              </a:pathLst>
            </a:custGeom>
            <a:noFill/>
            <a:ln w="762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1" name="Gerade Verbindung 10"/>
            <p:cNvCxnSpPr>
              <a:endCxn id="7" idx="0"/>
            </p:cNvCxnSpPr>
            <p:nvPr/>
          </p:nvCxnSpPr>
          <p:spPr>
            <a:xfrm flipH="1">
              <a:off x="1404008" y="1549276"/>
              <a:ext cx="504167" cy="504155"/>
            </a:xfrm>
            <a:prstGeom prst="line">
              <a:avLst/>
            </a:prstGeom>
            <a:noFill/>
            <a:ln w="762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Gerade Verbindung 13"/>
            <p:cNvCxnSpPr/>
            <p:nvPr/>
          </p:nvCxnSpPr>
          <p:spPr>
            <a:xfrm>
              <a:off x="1547813" y="3888965"/>
              <a:ext cx="0" cy="240404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223962" y="6293011"/>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1188343" y="4133539"/>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1188343" y="4672297"/>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p:cNvSpPr/>
            <p:nvPr/>
          </p:nvSpPr>
          <p:spPr>
            <a:xfrm>
              <a:off x="1188343" y="3818867"/>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1115976" y="2053431"/>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Textfeld 22"/>
            <p:cNvSpPr txBox="1"/>
            <p:nvPr/>
          </p:nvSpPr>
          <p:spPr>
            <a:xfrm>
              <a:off x="1847483" y="1291545"/>
              <a:ext cx="1585242" cy="307777"/>
            </a:xfrm>
            <a:prstGeom prst="rect">
              <a:avLst/>
            </a:prstGeom>
            <a:solidFill>
              <a:schemeClr val="bg1"/>
            </a:solidFill>
          </p:spPr>
          <p:txBody>
            <a:bodyPr wrap="none" rtlCol="0">
              <a:spAutoFit/>
            </a:bodyPr>
            <a:lstStyle/>
            <a:p>
              <a:r>
                <a:rPr lang="de-AT" sz="1400" b="1" dirty="0" err="1"/>
                <a:t>Lamprechtshausen</a:t>
              </a:r>
              <a:endParaRPr lang="de-AT" sz="1400" b="1" dirty="0"/>
            </a:p>
          </p:txBody>
        </p:sp>
        <p:sp>
          <p:nvSpPr>
            <p:cNvPr id="25" name="Textfeld 24"/>
            <p:cNvSpPr txBox="1"/>
            <p:nvPr/>
          </p:nvSpPr>
          <p:spPr>
            <a:xfrm>
              <a:off x="1746871" y="1900325"/>
              <a:ext cx="856325" cy="307777"/>
            </a:xfrm>
            <a:prstGeom prst="rect">
              <a:avLst/>
            </a:prstGeom>
            <a:noFill/>
          </p:spPr>
          <p:txBody>
            <a:bodyPr wrap="none" rtlCol="0">
              <a:spAutoFit/>
            </a:bodyPr>
            <a:lstStyle/>
            <a:p>
              <a:r>
                <a:rPr lang="de-AT" sz="1400" b="1" dirty="0" err="1"/>
                <a:t>Bürmoos</a:t>
              </a:r>
              <a:endParaRPr lang="de-AT" sz="1400" b="1" dirty="0"/>
            </a:p>
          </p:txBody>
        </p:sp>
        <p:sp>
          <p:nvSpPr>
            <p:cNvPr id="26" name="Textfeld 25"/>
            <p:cNvSpPr txBox="1"/>
            <p:nvPr/>
          </p:nvSpPr>
          <p:spPr>
            <a:xfrm>
              <a:off x="179165" y="1241301"/>
              <a:ext cx="1254895" cy="307777"/>
            </a:xfrm>
            <a:prstGeom prst="rect">
              <a:avLst/>
            </a:prstGeom>
            <a:solidFill>
              <a:schemeClr val="bg1"/>
            </a:solidFill>
          </p:spPr>
          <p:txBody>
            <a:bodyPr wrap="none" rtlCol="0">
              <a:spAutoFit/>
            </a:bodyPr>
            <a:lstStyle>
              <a:defPPr>
                <a:defRPr lang="de-DE"/>
              </a:defPPr>
              <a:lvl1pPr>
                <a:defRPr sz="1400" b="1"/>
              </a:lvl1pPr>
            </a:lstStyle>
            <a:p>
              <a:r>
                <a:rPr lang="de-AT" dirty="0"/>
                <a:t>Ostermiething</a:t>
              </a:r>
            </a:p>
          </p:txBody>
        </p:sp>
        <p:sp>
          <p:nvSpPr>
            <p:cNvPr id="27" name="Textfeld 26"/>
            <p:cNvSpPr txBox="1"/>
            <p:nvPr/>
          </p:nvSpPr>
          <p:spPr>
            <a:xfrm>
              <a:off x="1823521" y="3676975"/>
              <a:ext cx="1574405" cy="307777"/>
            </a:xfrm>
            <a:prstGeom prst="rect">
              <a:avLst/>
            </a:prstGeom>
            <a:solidFill>
              <a:schemeClr val="bg1"/>
            </a:solidFill>
          </p:spPr>
          <p:txBody>
            <a:bodyPr wrap="none" rtlCol="0">
              <a:spAutoFit/>
            </a:bodyPr>
            <a:lstStyle>
              <a:defPPr>
                <a:defRPr lang="de-DE"/>
              </a:defPPr>
              <a:lvl1pPr>
                <a:defRPr sz="1400" b="1"/>
              </a:lvl1pPr>
            </a:lstStyle>
            <a:p>
              <a:r>
                <a:rPr lang="de-AT" dirty="0"/>
                <a:t>Salzburg </a:t>
              </a:r>
              <a:r>
                <a:rPr lang="de-AT" dirty="0" err="1"/>
                <a:t>Austrasse</a:t>
              </a:r>
              <a:endParaRPr lang="de-AT" dirty="0"/>
            </a:p>
          </p:txBody>
        </p:sp>
        <p:sp>
          <p:nvSpPr>
            <p:cNvPr id="28" name="Textfeld 27"/>
            <p:cNvSpPr txBox="1"/>
            <p:nvPr/>
          </p:nvSpPr>
          <p:spPr>
            <a:xfrm>
              <a:off x="1832630" y="3984752"/>
              <a:ext cx="1119345" cy="307777"/>
            </a:xfrm>
            <a:prstGeom prst="rect">
              <a:avLst/>
            </a:prstGeom>
            <a:solidFill>
              <a:schemeClr val="bg1"/>
            </a:solidFill>
          </p:spPr>
          <p:txBody>
            <a:bodyPr wrap="none" rtlCol="0">
              <a:spAutoFit/>
            </a:bodyPr>
            <a:lstStyle>
              <a:defPPr>
                <a:defRPr lang="de-DE"/>
              </a:defPPr>
              <a:lvl1pPr>
                <a:defRPr sz="1400" b="1"/>
              </a:lvl1pPr>
            </a:lstStyle>
            <a:p>
              <a:r>
                <a:rPr lang="de-AT" dirty="0"/>
                <a:t>Salzburg </a:t>
              </a:r>
              <a:r>
                <a:rPr lang="de-AT" dirty="0" err="1"/>
                <a:t>Hbf</a:t>
              </a:r>
              <a:endParaRPr lang="de-AT" dirty="0"/>
            </a:p>
          </p:txBody>
        </p:sp>
        <p:sp>
          <p:nvSpPr>
            <p:cNvPr id="29" name="Textfeld 28"/>
            <p:cNvSpPr txBox="1"/>
            <p:nvPr/>
          </p:nvSpPr>
          <p:spPr>
            <a:xfrm>
              <a:off x="1897308" y="4574065"/>
              <a:ext cx="2072362" cy="307777"/>
            </a:xfrm>
            <a:prstGeom prst="rect">
              <a:avLst/>
            </a:prstGeom>
            <a:solidFill>
              <a:schemeClr val="bg1"/>
            </a:solidFill>
          </p:spPr>
          <p:txBody>
            <a:bodyPr wrap="none" rtlCol="0">
              <a:spAutoFit/>
            </a:bodyPr>
            <a:lstStyle>
              <a:defPPr>
                <a:defRPr lang="de-DE"/>
              </a:defPPr>
              <a:lvl1pPr>
                <a:defRPr sz="1400" b="1"/>
              </a:lvl1pPr>
            </a:lstStyle>
            <a:p>
              <a:r>
                <a:rPr lang="de-AT" dirty="0"/>
                <a:t>Salzburg Akademiestraße</a:t>
              </a:r>
            </a:p>
          </p:txBody>
        </p:sp>
        <p:sp>
          <p:nvSpPr>
            <p:cNvPr id="30" name="Textfeld 29"/>
            <p:cNvSpPr txBox="1"/>
            <p:nvPr/>
          </p:nvSpPr>
          <p:spPr>
            <a:xfrm>
              <a:off x="2249573" y="6175126"/>
              <a:ext cx="707245" cy="307777"/>
            </a:xfrm>
            <a:prstGeom prst="rect">
              <a:avLst/>
            </a:prstGeom>
            <a:solidFill>
              <a:schemeClr val="bg1"/>
            </a:solidFill>
          </p:spPr>
          <p:txBody>
            <a:bodyPr wrap="none" rtlCol="0">
              <a:spAutoFit/>
            </a:bodyPr>
            <a:lstStyle>
              <a:defPPr>
                <a:defRPr lang="de-DE"/>
              </a:defPPr>
              <a:lvl1pPr>
                <a:defRPr sz="1400" b="1"/>
              </a:lvl1pPr>
            </a:lstStyle>
            <a:p>
              <a:r>
                <a:rPr lang="de-AT" dirty="0"/>
                <a:t>Hallein</a:t>
              </a:r>
            </a:p>
          </p:txBody>
        </p:sp>
        <p:sp>
          <p:nvSpPr>
            <p:cNvPr id="33" name="Rechteck 32"/>
            <p:cNvSpPr/>
            <p:nvPr/>
          </p:nvSpPr>
          <p:spPr>
            <a:xfrm>
              <a:off x="1188343" y="4362272"/>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4" name="Textfeld 33"/>
            <p:cNvSpPr txBox="1"/>
            <p:nvPr/>
          </p:nvSpPr>
          <p:spPr>
            <a:xfrm>
              <a:off x="1865188" y="4280392"/>
              <a:ext cx="1842427" cy="307777"/>
            </a:xfrm>
            <a:prstGeom prst="rect">
              <a:avLst/>
            </a:prstGeom>
            <a:solidFill>
              <a:schemeClr val="bg1"/>
            </a:solidFill>
          </p:spPr>
          <p:txBody>
            <a:bodyPr wrap="none" rtlCol="0">
              <a:spAutoFit/>
            </a:bodyPr>
            <a:lstStyle>
              <a:defPPr>
                <a:defRPr lang="de-DE"/>
              </a:defPPr>
              <a:lvl1pPr>
                <a:defRPr sz="1400" b="1"/>
              </a:lvl1pPr>
            </a:lstStyle>
            <a:p>
              <a:r>
                <a:rPr lang="de-AT" dirty="0"/>
                <a:t>Salzburg </a:t>
              </a:r>
              <a:r>
                <a:rPr lang="de-AT" dirty="0" err="1"/>
                <a:t>Mirabellplatz</a:t>
              </a:r>
              <a:endParaRPr lang="de-AT" dirty="0"/>
            </a:p>
          </p:txBody>
        </p:sp>
        <p:sp>
          <p:nvSpPr>
            <p:cNvPr id="38" name="Rechteck 37"/>
            <p:cNvSpPr/>
            <p:nvPr/>
          </p:nvSpPr>
          <p:spPr>
            <a:xfrm>
              <a:off x="1223962" y="4976712"/>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Ellipse 21"/>
            <p:cNvSpPr/>
            <p:nvPr/>
          </p:nvSpPr>
          <p:spPr>
            <a:xfrm>
              <a:off x="806613" y="3485466"/>
              <a:ext cx="1389124" cy="1645133"/>
            </a:xfrm>
            <a:prstGeom prst="ellipse">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9" name="Textfeld 38"/>
            <p:cNvSpPr txBox="1"/>
            <p:nvPr/>
          </p:nvSpPr>
          <p:spPr>
            <a:xfrm>
              <a:off x="2007648" y="4881842"/>
              <a:ext cx="1628844" cy="307777"/>
            </a:xfrm>
            <a:prstGeom prst="rect">
              <a:avLst/>
            </a:prstGeom>
            <a:solidFill>
              <a:schemeClr val="bg1"/>
            </a:solidFill>
          </p:spPr>
          <p:txBody>
            <a:bodyPr wrap="none" rtlCol="0">
              <a:spAutoFit/>
            </a:bodyPr>
            <a:lstStyle>
              <a:defPPr>
                <a:defRPr lang="de-DE"/>
              </a:defPPr>
              <a:lvl1pPr>
                <a:defRPr sz="1400" b="1"/>
              </a:lvl1pPr>
            </a:lstStyle>
            <a:p>
              <a:r>
                <a:rPr lang="de-AT" dirty="0" err="1"/>
                <a:t>Hellbrunner</a:t>
              </a:r>
              <a:r>
                <a:rPr lang="de-AT" dirty="0"/>
                <a:t> Brücke</a:t>
              </a:r>
            </a:p>
          </p:txBody>
        </p:sp>
      </p:grpSp>
      <p:cxnSp>
        <p:nvCxnSpPr>
          <p:cNvPr id="32" name="Gerade Verbindung 31"/>
          <p:cNvCxnSpPr/>
          <p:nvPr/>
        </p:nvCxnSpPr>
        <p:spPr>
          <a:xfrm>
            <a:off x="827584" y="3092851"/>
            <a:ext cx="791807" cy="619125"/>
          </a:xfrm>
          <a:prstGeom prst="line">
            <a:avLst/>
          </a:prstGeom>
          <a:noFill/>
          <a:ln w="38100"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5" name="Gerade Verbindung 34"/>
          <p:cNvCxnSpPr/>
          <p:nvPr/>
        </p:nvCxnSpPr>
        <p:spPr>
          <a:xfrm flipH="1">
            <a:off x="2187618" y="3103644"/>
            <a:ext cx="701760" cy="641895"/>
          </a:xfrm>
          <a:prstGeom prst="line">
            <a:avLst/>
          </a:prstGeom>
          <a:noFill/>
          <a:ln w="38100"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0" name="Gerade Verbindung 39"/>
          <p:cNvCxnSpPr/>
          <p:nvPr/>
        </p:nvCxnSpPr>
        <p:spPr>
          <a:xfrm flipH="1">
            <a:off x="1001333" y="5396996"/>
            <a:ext cx="796907" cy="526858"/>
          </a:xfrm>
          <a:prstGeom prst="line">
            <a:avLst/>
          </a:prstGeom>
          <a:noFill/>
          <a:ln w="38100"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 name="Rechteck 15"/>
          <p:cNvSpPr/>
          <p:nvPr/>
        </p:nvSpPr>
        <p:spPr>
          <a:xfrm>
            <a:off x="271662" y="2636207"/>
            <a:ext cx="748923" cy="430887"/>
          </a:xfrm>
          <a:prstGeom prst="rect">
            <a:avLst/>
          </a:prstGeom>
        </p:spPr>
        <p:txBody>
          <a:bodyPr wrap="none">
            <a:spAutoFit/>
          </a:bodyPr>
          <a:lstStyle/>
          <a:p>
            <a:r>
              <a:rPr lang="de-AT" sz="1100" dirty="0"/>
              <a:t>Messe</a:t>
            </a:r>
          </a:p>
          <a:p>
            <a:r>
              <a:rPr lang="de-AT" sz="1100" dirty="0"/>
              <a:t>Flughafen</a:t>
            </a:r>
          </a:p>
        </p:txBody>
      </p:sp>
      <p:sp>
        <p:nvSpPr>
          <p:cNvPr id="17" name="Rechteck 16"/>
          <p:cNvSpPr/>
          <p:nvPr/>
        </p:nvSpPr>
        <p:spPr>
          <a:xfrm>
            <a:off x="2919765" y="2551569"/>
            <a:ext cx="823236" cy="600164"/>
          </a:xfrm>
          <a:prstGeom prst="rect">
            <a:avLst/>
          </a:prstGeom>
        </p:spPr>
        <p:txBody>
          <a:bodyPr wrap="square">
            <a:spAutoFit/>
          </a:bodyPr>
          <a:lstStyle/>
          <a:p>
            <a:r>
              <a:rPr lang="de-AT" sz="1100" dirty="0" err="1"/>
              <a:t>Mattsee</a:t>
            </a:r>
            <a:endParaRPr lang="de-AT" sz="1100" dirty="0"/>
          </a:p>
          <a:p>
            <a:r>
              <a:rPr lang="de-AT" sz="1100" dirty="0"/>
              <a:t>Mondsee</a:t>
            </a:r>
          </a:p>
          <a:p>
            <a:r>
              <a:rPr lang="de-AT" sz="1100" dirty="0"/>
              <a:t>Bad Ischl</a:t>
            </a:r>
          </a:p>
        </p:txBody>
      </p:sp>
      <p:sp>
        <p:nvSpPr>
          <p:cNvPr id="18" name="Rechteck 17"/>
          <p:cNvSpPr/>
          <p:nvPr/>
        </p:nvSpPr>
        <p:spPr>
          <a:xfrm>
            <a:off x="179165" y="5468012"/>
            <a:ext cx="1159620" cy="430887"/>
          </a:xfrm>
          <a:prstGeom prst="rect">
            <a:avLst/>
          </a:prstGeom>
        </p:spPr>
        <p:txBody>
          <a:bodyPr wrap="square">
            <a:spAutoFit/>
          </a:bodyPr>
          <a:lstStyle/>
          <a:p>
            <a:r>
              <a:rPr lang="de-AT" sz="1100" dirty="0"/>
              <a:t>Berchtesgaden</a:t>
            </a:r>
          </a:p>
          <a:p>
            <a:r>
              <a:rPr lang="de-AT" sz="1100" dirty="0"/>
              <a:t>Königssee</a:t>
            </a:r>
          </a:p>
        </p:txBody>
      </p:sp>
      <p:sp>
        <p:nvSpPr>
          <p:cNvPr id="24" name="Rechteck 23"/>
          <p:cNvSpPr/>
          <p:nvPr/>
        </p:nvSpPr>
        <p:spPr>
          <a:xfrm>
            <a:off x="1657470" y="5307372"/>
            <a:ext cx="576064" cy="7200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Textfeld 41"/>
          <p:cNvSpPr txBox="1"/>
          <p:nvPr/>
        </p:nvSpPr>
        <p:spPr>
          <a:xfrm>
            <a:off x="2278581" y="5160235"/>
            <a:ext cx="490840" cy="307777"/>
          </a:xfrm>
          <a:prstGeom prst="rect">
            <a:avLst/>
          </a:prstGeom>
          <a:solidFill>
            <a:schemeClr val="bg1"/>
          </a:solidFill>
        </p:spPr>
        <p:txBody>
          <a:bodyPr wrap="none" rtlCol="0">
            <a:spAutoFit/>
          </a:bodyPr>
          <a:lstStyle>
            <a:defPPr>
              <a:defRPr lang="de-DE"/>
            </a:defPPr>
            <a:lvl1pPr>
              <a:defRPr sz="1400" b="1"/>
            </a:lvl1pPr>
          </a:lstStyle>
          <a:p>
            <a:r>
              <a:rPr lang="de-AT" dirty="0" err="1"/>
              <a:t>Anif</a:t>
            </a:r>
            <a:endParaRPr lang="de-AT" dirty="0"/>
          </a:p>
        </p:txBody>
      </p:sp>
      <p:sp>
        <p:nvSpPr>
          <p:cNvPr id="2" name="Textfeld 1"/>
          <p:cNvSpPr txBox="1"/>
          <p:nvPr/>
        </p:nvSpPr>
        <p:spPr>
          <a:xfrm rot="5400000">
            <a:off x="487823" y="3927748"/>
            <a:ext cx="1065524" cy="523220"/>
          </a:xfrm>
          <a:prstGeom prst="rect">
            <a:avLst/>
          </a:prstGeom>
          <a:noFill/>
        </p:spPr>
        <p:txBody>
          <a:bodyPr wrap="square" rtlCol="0">
            <a:spAutoFit/>
          </a:bodyPr>
          <a:lstStyle/>
          <a:p>
            <a:r>
              <a:rPr lang="de-AT" sz="1400" b="1" dirty="0"/>
              <a:t>5-Minuten-Takt</a:t>
            </a:r>
          </a:p>
        </p:txBody>
      </p:sp>
    </p:spTree>
    <p:extLst>
      <p:ext uri="{BB962C8B-B14F-4D97-AF65-F5344CB8AC3E}">
        <p14:creationId xmlns:p14="http://schemas.microsoft.com/office/powerpoint/2010/main" val="195248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620688"/>
            <a:ext cx="8229600" cy="1143000"/>
          </a:xfrm>
        </p:spPr>
        <p:txBody>
          <a:bodyPr/>
          <a:lstStyle/>
          <a:p>
            <a:r>
              <a:rPr lang="de-AT" sz="2400" dirty="0"/>
              <a:t>„Eine Strecke zwei Systeme“: Ideale Verknüpfung neue Light-</a:t>
            </a:r>
            <a:r>
              <a:rPr lang="de-AT" sz="2400" dirty="0" err="1"/>
              <a:t>Rail</a:t>
            </a:r>
            <a:r>
              <a:rPr lang="de-AT" sz="2400" dirty="0"/>
              <a:t>-Züge mit bestehender Lokalbahn</a:t>
            </a:r>
          </a:p>
        </p:txBody>
      </p:sp>
      <p:pic>
        <p:nvPicPr>
          <p:cNvPr id="7" name="Inhaltsplatzhalt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4664" y="1772816"/>
            <a:ext cx="7086824" cy="4477313"/>
          </a:xfrm>
        </p:spPr>
      </p:pic>
      <p:sp>
        <p:nvSpPr>
          <p:cNvPr id="6" name="Inhaltsplatzhalter 5"/>
          <p:cNvSpPr>
            <a:spLocks noGrp="1"/>
          </p:cNvSpPr>
          <p:nvPr>
            <p:ph sz="half" idx="2"/>
          </p:nvPr>
        </p:nvSpPr>
        <p:spPr>
          <a:xfrm>
            <a:off x="3668771" y="1700808"/>
            <a:ext cx="5508105" cy="4608512"/>
          </a:xfrm>
          <a:solidFill>
            <a:schemeClr val="bg1"/>
          </a:solidFill>
        </p:spPr>
        <p:txBody>
          <a:bodyPr>
            <a:noAutofit/>
          </a:bodyPr>
          <a:lstStyle/>
          <a:p>
            <a:pPr>
              <a:spcAft>
                <a:spcPts val="600"/>
              </a:spcAft>
            </a:pPr>
            <a:r>
              <a:rPr lang="de-AT" sz="1600" b="1" u="sng" dirty="0">
                <a:solidFill>
                  <a:srgbClr val="00B0F0"/>
                </a:solidFill>
              </a:rPr>
              <a:t>VORTEILE Variante unterirdisch</a:t>
            </a:r>
          </a:p>
          <a:p>
            <a:pPr>
              <a:spcAft>
                <a:spcPts val="600"/>
              </a:spcAft>
            </a:pPr>
            <a:r>
              <a:rPr lang="de-AT" sz="1600" dirty="0">
                <a:solidFill>
                  <a:srgbClr val="00B0F0"/>
                </a:solidFill>
              </a:rPr>
              <a:t>Erster großer Schritt für neues, innovatives Gesamtsystem in der Euregio</a:t>
            </a:r>
          </a:p>
          <a:p>
            <a:pPr>
              <a:spcAft>
                <a:spcPts val="600"/>
              </a:spcAft>
            </a:pPr>
            <a:r>
              <a:rPr lang="de-AT" sz="1600" dirty="0">
                <a:solidFill>
                  <a:srgbClr val="00B0F0"/>
                </a:solidFill>
              </a:rPr>
              <a:t>Für Kunden der Salzburger </a:t>
            </a:r>
            <a:r>
              <a:rPr lang="de-AT" sz="1600">
                <a:solidFill>
                  <a:srgbClr val="00B0F0"/>
                </a:solidFill>
              </a:rPr>
              <a:t>Lokalbahn ist kein </a:t>
            </a:r>
            <a:r>
              <a:rPr lang="de-AT" sz="1600" dirty="0">
                <a:solidFill>
                  <a:srgbClr val="00B0F0"/>
                </a:solidFill>
              </a:rPr>
              <a:t>Umsteigen am Hauptbahnhof nötig wie bei oberirdisch</a:t>
            </a:r>
          </a:p>
          <a:p>
            <a:pPr>
              <a:spcAft>
                <a:spcPts val="600"/>
              </a:spcAft>
            </a:pPr>
            <a:r>
              <a:rPr lang="de-AT" sz="1600" dirty="0">
                <a:solidFill>
                  <a:srgbClr val="00B0F0"/>
                </a:solidFill>
              </a:rPr>
              <a:t>Höhere Geschwindigkeiten – kürzere Fahrzeiten</a:t>
            </a:r>
          </a:p>
          <a:p>
            <a:pPr>
              <a:spcAft>
                <a:spcPts val="600"/>
              </a:spcAft>
            </a:pPr>
            <a:r>
              <a:rPr lang="de-AT" sz="1600" dirty="0">
                <a:solidFill>
                  <a:srgbClr val="00B0F0"/>
                </a:solidFill>
              </a:rPr>
              <a:t>Bestehende Lokalbahnzüge direkt bis Akademiestraße (95% der Fahrgäste umsteigefrei)</a:t>
            </a:r>
          </a:p>
          <a:p>
            <a:pPr>
              <a:spcAft>
                <a:spcPts val="600"/>
              </a:spcAft>
            </a:pPr>
            <a:r>
              <a:rPr lang="de-AT" sz="1600" dirty="0">
                <a:solidFill>
                  <a:srgbClr val="00B0F0"/>
                </a:solidFill>
              </a:rPr>
              <a:t>Kein zweigleisiger Ausbau Lokalbahn nötig (Schätzung 170 Mio. € / SLB-Züge weiter einsetzbar 80 Mio.€)</a:t>
            </a:r>
          </a:p>
          <a:p>
            <a:pPr>
              <a:spcAft>
                <a:spcPts val="600"/>
              </a:spcAft>
            </a:pPr>
            <a:r>
              <a:rPr lang="de-AT" sz="1600" dirty="0">
                <a:solidFill>
                  <a:srgbClr val="00B0F0"/>
                </a:solidFill>
              </a:rPr>
              <a:t>Trotz höherer Erstinvestition bestes gesamtwirtschaftliches Ergebnis</a:t>
            </a:r>
          </a:p>
          <a:p>
            <a:pPr>
              <a:spcAft>
                <a:spcPts val="600"/>
              </a:spcAft>
            </a:pPr>
            <a:r>
              <a:rPr lang="de-AT" sz="1600" dirty="0">
                <a:solidFill>
                  <a:srgbClr val="00B0F0"/>
                </a:solidFill>
              </a:rPr>
              <a:t>Grundvoraussetzung für künftige Erweiterung mit Regionalstrecken</a:t>
            </a:r>
          </a:p>
        </p:txBody>
      </p:sp>
    </p:spTree>
    <p:extLst>
      <p:ext uri="{BB962C8B-B14F-4D97-AF65-F5344CB8AC3E}">
        <p14:creationId xmlns:p14="http://schemas.microsoft.com/office/powerpoint/2010/main" val="416410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332" y="0"/>
            <a:ext cx="9289332" cy="683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108520" y="116632"/>
            <a:ext cx="5256584" cy="1143000"/>
          </a:xfrm>
          <a:solidFill>
            <a:schemeClr val="bg2">
              <a:lumMod val="50000"/>
              <a:alpha val="28000"/>
            </a:schemeClr>
          </a:solidFill>
        </p:spPr>
        <p:txBody>
          <a:bodyPr/>
          <a:lstStyle/>
          <a:p>
            <a:pPr algn="l"/>
            <a:r>
              <a:rPr lang="de-AT" sz="3200" dirty="0">
                <a:solidFill>
                  <a:schemeClr val="bg1"/>
                </a:solidFill>
              </a:rPr>
              <a:t>Das Untersuchungsgebiet</a:t>
            </a:r>
            <a:br>
              <a:rPr lang="de-AT" dirty="0">
                <a:solidFill>
                  <a:schemeClr val="bg1"/>
                </a:solidFill>
              </a:rPr>
            </a:br>
            <a:r>
              <a:rPr lang="de-AT" sz="2000" dirty="0">
                <a:solidFill>
                  <a:schemeClr val="bg1"/>
                </a:solidFill>
              </a:rPr>
              <a:t>Verkehrsströme orientieren sich nach Salzburg:</a:t>
            </a:r>
          </a:p>
        </p:txBody>
      </p:sp>
      <p:sp>
        <p:nvSpPr>
          <p:cNvPr id="4" name="Textfeld 3"/>
          <p:cNvSpPr txBox="1"/>
          <p:nvPr/>
        </p:nvSpPr>
        <p:spPr>
          <a:xfrm>
            <a:off x="5148064" y="-243408"/>
            <a:ext cx="4000536" cy="4185761"/>
          </a:xfrm>
          <a:prstGeom prst="rect">
            <a:avLst/>
          </a:prstGeom>
          <a:solidFill>
            <a:schemeClr val="bg2">
              <a:lumMod val="50000"/>
              <a:alpha val="27000"/>
            </a:schemeClr>
          </a:solidFill>
        </p:spPr>
        <p:txBody>
          <a:bodyPr wrap="square" rtlCol="0">
            <a:spAutoFit/>
          </a:bodyPr>
          <a:lstStyle/>
          <a:p>
            <a:r>
              <a:rPr lang="de-AT" sz="1400" b="1" dirty="0">
                <a:solidFill>
                  <a:schemeClr val="bg1"/>
                </a:solidFill>
              </a:rPr>
              <a:t>     </a:t>
            </a:r>
            <a:r>
              <a:rPr lang="de-AT" sz="1400" b="1" dirty="0">
                <a:solidFill>
                  <a:srgbClr val="FFFF00"/>
                </a:solidFill>
              </a:rPr>
              <a:t>  </a:t>
            </a:r>
          </a:p>
          <a:p>
            <a:endParaRPr lang="de-AT" sz="1400" b="1" dirty="0">
              <a:solidFill>
                <a:srgbClr val="FFFF00"/>
              </a:solidFill>
            </a:endParaRPr>
          </a:p>
          <a:p>
            <a:r>
              <a:rPr lang="de-AT" sz="1400" b="1" dirty="0">
                <a:solidFill>
                  <a:srgbClr val="FFFF00"/>
                </a:solidFill>
              </a:rPr>
              <a:t>       </a:t>
            </a:r>
            <a:r>
              <a:rPr lang="de-AT" sz="1400" b="1" u="sng" dirty="0">
                <a:solidFill>
                  <a:schemeClr val="bg1"/>
                </a:solidFill>
              </a:rPr>
              <a:t>NEUBAUSTRECKEN</a:t>
            </a:r>
          </a:p>
          <a:p>
            <a:pPr marL="285750" indent="-285750">
              <a:buFont typeface="Arial" panose="020B0604020202020204" pitchFamily="34" charset="0"/>
              <a:buChar char="•"/>
            </a:pPr>
            <a:r>
              <a:rPr lang="de-AT" sz="1400" b="1" dirty="0">
                <a:solidFill>
                  <a:schemeClr val="bg1"/>
                </a:solidFill>
              </a:rPr>
              <a:t>Trumer Seen Bahn </a:t>
            </a:r>
            <a:r>
              <a:rPr lang="de-AT" sz="1400" dirty="0">
                <a:solidFill>
                  <a:schemeClr val="bg1"/>
                </a:solidFill>
              </a:rPr>
              <a:t>(Salzburg – Mattsee)</a:t>
            </a:r>
          </a:p>
          <a:p>
            <a:pPr marL="285750" indent="-285750">
              <a:buFont typeface="Arial" panose="020B0604020202020204" pitchFamily="34" charset="0"/>
              <a:buChar char="•"/>
            </a:pPr>
            <a:r>
              <a:rPr lang="de-AT" sz="1400" b="1" dirty="0">
                <a:solidFill>
                  <a:schemeClr val="bg1"/>
                </a:solidFill>
              </a:rPr>
              <a:t>Mondseebahn</a:t>
            </a:r>
            <a:r>
              <a:rPr lang="de-AT" sz="1400" dirty="0">
                <a:solidFill>
                  <a:schemeClr val="bg1"/>
                </a:solidFill>
              </a:rPr>
              <a:t> (Salzburg – Mondsee)</a:t>
            </a:r>
          </a:p>
          <a:p>
            <a:pPr marL="285750" indent="-285750">
              <a:buFont typeface="Arial" panose="020B0604020202020204" pitchFamily="34" charset="0"/>
              <a:buChar char="•"/>
            </a:pPr>
            <a:r>
              <a:rPr lang="de-AT" sz="1400" b="1" dirty="0">
                <a:solidFill>
                  <a:schemeClr val="bg1"/>
                </a:solidFill>
              </a:rPr>
              <a:t>Fuschlsee-Ischler Bahn </a:t>
            </a:r>
            <a:r>
              <a:rPr lang="de-AT" sz="1400" dirty="0">
                <a:solidFill>
                  <a:schemeClr val="bg1"/>
                </a:solidFill>
              </a:rPr>
              <a:t>(Salzburg – Fuschl – St. Gilgen – Bad Ischl)</a:t>
            </a:r>
          </a:p>
          <a:p>
            <a:pPr marL="285750" indent="-285750">
              <a:buFont typeface="Arial" panose="020B0604020202020204" pitchFamily="34" charset="0"/>
              <a:buChar char="•"/>
            </a:pPr>
            <a:r>
              <a:rPr lang="de-AT" sz="1400" b="1" dirty="0">
                <a:solidFill>
                  <a:schemeClr val="bg1"/>
                </a:solidFill>
              </a:rPr>
              <a:t>Salzburg – Anif – Hallein</a:t>
            </a:r>
          </a:p>
          <a:p>
            <a:pPr marL="285750" indent="-285750">
              <a:buFont typeface="Arial" panose="020B0604020202020204" pitchFamily="34" charset="0"/>
              <a:buChar char="•"/>
            </a:pPr>
            <a:r>
              <a:rPr lang="de-AT" sz="1400" b="1" dirty="0">
                <a:solidFill>
                  <a:schemeClr val="bg1"/>
                </a:solidFill>
              </a:rPr>
              <a:t>Salzburg – Königsee </a:t>
            </a:r>
          </a:p>
          <a:p>
            <a:pPr marL="285750" indent="-285750">
              <a:buFont typeface="Arial" panose="020B0604020202020204" pitchFamily="34" charset="0"/>
              <a:buChar char="•"/>
            </a:pPr>
            <a:endParaRPr lang="de-AT" sz="1400" dirty="0">
              <a:solidFill>
                <a:schemeClr val="bg1"/>
              </a:solidFill>
            </a:endParaRPr>
          </a:p>
          <a:p>
            <a:r>
              <a:rPr lang="de-AT" sz="1400" dirty="0">
                <a:solidFill>
                  <a:schemeClr val="bg1"/>
                </a:solidFill>
              </a:rPr>
              <a:t>       </a:t>
            </a:r>
            <a:r>
              <a:rPr lang="de-AT" sz="1400" b="1" u="sng" dirty="0">
                <a:solidFill>
                  <a:schemeClr val="bg1"/>
                </a:solidFill>
              </a:rPr>
              <a:t>BESTANDSSTRECKEN OPTIMIERT</a:t>
            </a:r>
            <a:endParaRPr lang="de-AT" sz="1400" b="1" dirty="0">
              <a:solidFill>
                <a:schemeClr val="bg1"/>
              </a:solidFill>
            </a:endParaRPr>
          </a:p>
          <a:p>
            <a:pPr marL="285750" indent="-285750">
              <a:buFont typeface="Arial" panose="020B0604020202020204" pitchFamily="34" charset="0"/>
              <a:buChar char="•"/>
            </a:pPr>
            <a:r>
              <a:rPr lang="de-AT" sz="1400" b="1" dirty="0">
                <a:solidFill>
                  <a:schemeClr val="bg1"/>
                </a:solidFill>
              </a:rPr>
              <a:t>Salzburger Lokalbahn </a:t>
            </a:r>
            <a:r>
              <a:rPr lang="de-AT" sz="1400" dirty="0">
                <a:solidFill>
                  <a:schemeClr val="bg1"/>
                </a:solidFill>
              </a:rPr>
              <a:t>(Sbg. – Ostermiething)</a:t>
            </a:r>
          </a:p>
          <a:p>
            <a:pPr marL="285750" indent="-285750">
              <a:buFont typeface="Arial" panose="020B0604020202020204" pitchFamily="34" charset="0"/>
              <a:buChar char="•"/>
            </a:pPr>
            <a:r>
              <a:rPr lang="de-AT" sz="1400" b="1" dirty="0">
                <a:solidFill>
                  <a:schemeClr val="bg1"/>
                </a:solidFill>
              </a:rPr>
              <a:t>Westbahn</a:t>
            </a:r>
            <a:r>
              <a:rPr lang="de-AT" sz="1400" dirty="0">
                <a:solidFill>
                  <a:schemeClr val="bg1"/>
                </a:solidFill>
              </a:rPr>
              <a:t> (Salzburg – Neumarkt – Braunau/Attnang-Puchheim)</a:t>
            </a:r>
          </a:p>
          <a:p>
            <a:pPr marL="285750" indent="-285750">
              <a:buFont typeface="Arial" panose="020B0604020202020204" pitchFamily="34" charset="0"/>
              <a:buChar char="•"/>
            </a:pPr>
            <a:r>
              <a:rPr lang="de-AT" sz="1400" b="1" dirty="0">
                <a:solidFill>
                  <a:schemeClr val="bg1"/>
                </a:solidFill>
              </a:rPr>
              <a:t>Berchtesgadener Land Bahn</a:t>
            </a:r>
            <a:r>
              <a:rPr lang="de-AT" sz="1400" dirty="0">
                <a:solidFill>
                  <a:schemeClr val="bg1"/>
                </a:solidFill>
              </a:rPr>
              <a:t> (Salzburg – Berchtesgaden)</a:t>
            </a:r>
          </a:p>
          <a:p>
            <a:pPr marL="285750" indent="-285750">
              <a:buFont typeface="Arial" panose="020B0604020202020204" pitchFamily="34" charset="0"/>
              <a:buChar char="•"/>
            </a:pPr>
            <a:r>
              <a:rPr lang="de-AT" sz="1400" b="1" dirty="0">
                <a:solidFill>
                  <a:schemeClr val="bg1"/>
                </a:solidFill>
              </a:rPr>
              <a:t>Salzburg Traunstein </a:t>
            </a:r>
            <a:r>
              <a:rPr lang="de-AT" sz="1400" dirty="0">
                <a:solidFill>
                  <a:schemeClr val="bg1"/>
                </a:solidFill>
              </a:rPr>
              <a:t>(je weiter n. Ruhpolding/ Übersee/Traunreut/Mühldorf/Waging)</a:t>
            </a:r>
          </a:p>
          <a:p>
            <a:pPr marL="285750" indent="-285750">
              <a:buFont typeface="Arial" panose="020B0604020202020204" pitchFamily="34" charset="0"/>
              <a:buChar char="•"/>
            </a:pPr>
            <a:r>
              <a:rPr lang="de-AT" sz="1400" b="1" dirty="0">
                <a:solidFill>
                  <a:schemeClr val="bg1"/>
                </a:solidFill>
              </a:rPr>
              <a:t>Salzburg - Mühldorf</a:t>
            </a:r>
            <a:endParaRPr lang="de-AT" dirty="0">
              <a:solidFill>
                <a:schemeClr val="bg1"/>
              </a:solidFill>
            </a:endParaRPr>
          </a:p>
        </p:txBody>
      </p:sp>
    </p:spTree>
    <p:extLst>
      <p:ext uri="{BB962C8B-B14F-4D97-AF65-F5344CB8AC3E}">
        <p14:creationId xmlns:p14="http://schemas.microsoft.com/office/powerpoint/2010/main" val="165842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de-AT" sz="2800" dirty="0"/>
              <a:t>Mobilitätsbefragung 2012 / Stadt Salzburg</a:t>
            </a:r>
            <a:endParaRPr lang="en-GB" sz="2800" dirty="0"/>
          </a:p>
        </p:txBody>
      </p:sp>
      <p:sp>
        <p:nvSpPr>
          <p:cNvPr id="3" name="Inhaltsplatzhalter 2"/>
          <p:cNvSpPr>
            <a:spLocks noGrp="1"/>
          </p:cNvSpPr>
          <p:nvPr>
            <p:ph sz="half" idx="1"/>
          </p:nvPr>
        </p:nvSpPr>
        <p:spPr>
          <a:xfrm>
            <a:off x="457200" y="1600200"/>
            <a:ext cx="4038600" cy="4781128"/>
          </a:xfrm>
        </p:spPr>
        <p:txBody>
          <a:bodyPr>
            <a:normAutofit fontScale="40000" lnSpcReduction="20000"/>
          </a:bodyPr>
          <a:lstStyle/>
          <a:p>
            <a:r>
              <a:rPr lang="de-AT" sz="3800" dirty="0"/>
              <a:t>Modal Split Stadt Salzburg:</a:t>
            </a:r>
          </a:p>
          <a:p>
            <a:endParaRPr lang="de-AT" sz="3800" dirty="0"/>
          </a:p>
          <a:p>
            <a:pPr lvl="1"/>
            <a:r>
              <a:rPr lang="de-AT" sz="3400" dirty="0"/>
              <a:t>Rückgang ÖV-Anteil auf knappe 15%</a:t>
            </a:r>
          </a:p>
          <a:p>
            <a:pPr lvl="1"/>
            <a:r>
              <a:rPr lang="de-AT" sz="3400" dirty="0"/>
              <a:t>MIV-Anteil stagniert auf 37%</a:t>
            </a:r>
          </a:p>
          <a:p>
            <a:pPr lvl="1"/>
            <a:r>
              <a:rPr lang="de-AT" sz="3400" dirty="0"/>
              <a:t>Erfreuliche Zunahme Fahrrad</a:t>
            </a:r>
          </a:p>
          <a:p>
            <a:pPr lvl="1"/>
            <a:endParaRPr lang="de-AT" sz="3400" dirty="0"/>
          </a:p>
          <a:p>
            <a:r>
              <a:rPr lang="de-AT" sz="3800" dirty="0"/>
              <a:t>In der Stadt keine Kapazitätssteigerung möglich (außer MIV radikal „aussperren“)</a:t>
            </a:r>
          </a:p>
          <a:p>
            <a:endParaRPr lang="de-AT" sz="3800" dirty="0"/>
          </a:p>
          <a:p>
            <a:pPr lvl="1"/>
            <a:r>
              <a:rPr lang="de-AT" sz="3400" dirty="0"/>
              <a:t>Kapazitätssteigerung auf der Straße – weder bei Bus noch bei Auto – kaum mehr umsetzbar</a:t>
            </a:r>
          </a:p>
          <a:p>
            <a:pPr lvl="1"/>
            <a:r>
              <a:rPr lang="de-AT" sz="3400" dirty="0"/>
              <a:t>Prognose Salzburg AG / PTV Karlsruhe: durchschnittliche Verspätung beim </a:t>
            </a:r>
            <a:r>
              <a:rPr lang="de-AT" sz="3400" dirty="0" err="1"/>
              <a:t>Obus</a:t>
            </a:r>
            <a:r>
              <a:rPr lang="de-AT" sz="3400" dirty="0"/>
              <a:t> wird bis 2015 um ein Drittel zunehmen</a:t>
            </a:r>
          </a:p>
          <a:p>
            <a:pPr lvl="1"/>
            <a:r>
              <a:rPr lang="de-AT" sz="3400" dirty="0"/>
              <a:t>Wegen </a:t>
            </a:r>
            <a:r>
              <a:rPr lang="de-AT" sz="3400" dirty="0" err="1"/>
              <a:t>Pulkbildung</a:t>
            </a:r>
            <a:r>
              <a:rPr lang="de-AT" sz="3400" dirty="0"/>
              <a:t> beim </a:t>
            </a:r>
            <a:r>
              <a:rPr lang="de-AT" sz="3400" dirty="0" err="1"/>
              <a:t>Obus</a:t>
            </a:r>
            <a:r>
              <a:rPr lang="de-AT" sz="3400" dirty="0"/>
              <a:t> bringen zusätzliche Fahrzeuge keine qualitative Kapazitätssteigerung</a:t>
            </a:r>
          </a:p>
          <a:p>
            <a:pPr lvl="1"/>
            <a:endParaRPr lang="de-AT" sz="3400" dirty="0"/>
          </a:p>
          <a:p>
            <a:pPr>
              <a:buFont typeface="Wingdings" panose="05000000000000000000" pitchFamily="2" charset="2"/>
              <a:buChar char="Ø"/>
            </a:pPr>
            <a:r>
              <a:rPr lang="de-AT" sz="3800" dirty="0"/>
              <a:t>Neues, vom MIV unabhängiges, verlässliches Verkehrssystem implementieren</a:t>
            </a:r>
          </a:p>
          <a:p>
            <a:pPr>
              <a:buFont typeface="Wingdings" panose="05000000000000000000" pitchFamily="2" charset="2"/>
              <a:buChar char="Ø"/>
            </a:pPr>
            <a:endParaRPr lang="de-AT" dirty="0"/>
          </a:p>
          <a:p>
            <a:pPr lvl="1"/>
            <a:endParaRPr lang="de-AT" dirty="0"/>
          </a:p>
          <a:p>
            <a:pPr lvl="1"/>
            <a:endParaRPr lang="en-GB" dirty="0"/>
          </a:p>
        </p:txBody>
      </p:sp>
      <p:pic>
        <p:nvPicPr>
          <p:cNvPr id="6" name="Grafik 5"/>
          <p:cNvPicPr>
            <a:picLocks noChangeAspect="1"/>
          </p:cNvPicPr>
          <p:nvPr/>
        </p:nvPicPr>
        <p:blipFill>
          <a:blip r:embed="rId2"/>
          <a:stretch>
            <a:fillRect/>
          </a:stretch>
        </p:blipFill>
        <p:spPr>
          <a:xfrm>
            <a:off x="4495801" y="2204864"/>
            <a:ext cx="4603090" cy="2969574"/>
          </a:xfrm>
          <a:prstGeom prst="rect">
            <a:avLst/>
          </a:prstGeom>
        </p:spPr>
      </p:pic>
    </p:spTree>
    <p:extLst>
      <p:ext uri="{BB962C8B-B14F-4D97-AF65-F5344CB8AC3E}">
        <p14:creationId xmlns:p14="http://schemas.microsoft.com/office/powerpoint/2010/main" val="269912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6" name="Inhaltsplatzhalter 5"/>
          <p:cNvPicPr>
            <a:picLocks noGrp="1" noChangeAspect="1"/>
          </p:cNvPicPr>
          <p:nvPr>
            <p:ph sz="half" idx="1"/>
          </p:nvPr>
        </p:nvPicPr>
        <p:blipFill>
          <a:blip r:embed="rId2"/>
          <a:stretch>
            <a:fillRect/>
          </a:stretch>
        </p:blipFill>
        <p:spPr>
          <a:xfrm>
            <a:off x="1835696" y="2564904"/>
            <a:ext cx="5481603" cy="3535717"/>
          </a:xfrm>
          <a:prstGeom prst="rect">
            <a:avLst/>
          </a:prstGeom>
        </p:spPr>
      </p:pic>
      <p:sp>
        <p:nvSpPr>
          <p:cNvPr id="5" name="Rechteck 4"/>
          <p:cNvSpPr/>
          <p:nvPr/>
        </p:nvSpPr>
        <p:spPr>
          <a:xfrm>
            <a:off x="2264080" y="1130558"/>
            <a:ext cx="4536819" cy="584775"/>
          </a:xfrm>
          <a:prstGeom prst="rect">
            <a:avLst/>
          </a:prstGeom>
        </p:spPr>
        <p:txBody>
          <a:bodyPr wrap="none">
            <a:spAutoFit/>
          </a:bodyPr>
          <a:lstStyle/>
          <a:p>
            <a:r>
              <a:rPr lang="de-AT" sz="2800" b="1" dirty="0">
                <a:solidFill>
                  <a:prstClr val="black"/>
                </a:solidFill>
                <a:latin typeface="Brandon Grotesque Regular" pitchFamily="34" charset="0"/>
                <a:ea typeface="+mj-ea"/>
                <a:cs typeface="+mj-cs"/>
              </a:rPr>
              <a:t>Mobilitätsbefragung</a:t>
            </a:r>
            <a:r>
              <a:rPr lang="de-AT" sz="3200" b="1" dirty="0">
                <a:solidFill>
                  <a:prstClr val="black"/>
                </a:solidFill>
                <a:latin typeface="Brandon Grotesque Regular" pitchFamily="34" charset="0"/>
                <a:ea typeface="+mj-ea"/>
                <a:cs typeface="+mj-cs"/>
              </a:rPr>
              <a:t> </a:t>
            </a:r>
            <a:r>
              <a:rPr lang="de-AT" sz="2800" b="1" dirty="0">
                <a:solidFill>
                  <a:prstClr val="black"/>
                </a:solidFill>
                <a:latin typeface="Brandon Grotesque Regular" pitchFamily="34" charset="0"/>
                <a:ea typeface="+mj-ea"/>
                <a:cs typeface="+mj-cs"/>
              </a:rPr>
              <a:t>2012</a:t>
            </a:r>
            <a:endParaRPr lang="en-GB" dirty="0"/>
          </a:p>
        </p:txBody>
      </p:sp>
    </p:spTree>
    <p:extLst>
      <p:ext uri="{BB962C8B-B14F-4D97-AF65-F5344CB8AC3E}">
        <p14:creationId xmlns:p14="http://schemas.microsoft.com/office/powerpoint/2010/main" val="388952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2132856"/>
            <a:ext cx="8229600" cy="4032448"/>
          </a:xfrm>
        </p:spPr>
        <p:txBody>
          <a:bodyPr>
            <a:normAutofit fontScale="47500" lnSpcReduction="20000"/>
          </a:bodyPr>
          <a:lstStyle/>
          <a:p>
            <a:r>
              <a:rPr lang="de-AT" dirty="0"/>
              <a:t>Altstadtquerung ist Herzstück des Projekts ERB</a:t>
            </a:r>
          </a:p>
          <a:p>
            <a:pPr marL="0" indent="0">
              <a:buNone/>
            </a:pPr>
            <a:endParaRPr lang="de-AT" dirty="0"/>
          </a:p>
          <a:p>
            <a:r>
              <a:rPr lang="de-AT" dirty="0"/>
              <a:t>Ohne mögliche Weiterführung in die Stadt lösen Regionalbahnen die Verkehrsprobleme unzureichend und das Projekt ERB kann nicht zielführend weiter verfolgt werden</a:t>
            </a:r>
          </a:p>
          <a:p>
            <a:pPr marL="0" indent="0">
              <a:buNone/>
            </a:pPr>
            <a:endParaRPr lang="de-AT" dirty="0"/>
          </a:p>
          <a:p>
            <a:r>
              <a:rPr lang="de-AT" dirty="0"/>
              <a:t>Auch wenn in absehbarer Zeit nicht auf allen Korridoren Regionalbahnen entstehen, so eröffnet die Altstadtquerung für die nächsten Generationen die Möglichkeit, das Gesamtsystem durch Einbindung zusätzlicher Regionalbahnen weiter zu entwickeln</a:t>
            </a:r>
          </a:p>
          <a:p>
            <a:pPr marL="0" indent="0">
              <a:buNone/>
            </a:pPr>
            <a:endParaRPr lang="de-AT" dirty="0"/>
          </a:p>
          <a:p>
            <a:r>
              <a:rPr lang="de-AT" dirty="0"/>
              <a:t>Nach jahrelanger Diskussion über mögliche Varianten wurde im Projekt ERB unter Beteiligung der unterschiedlichen Interessensgruppen auf sachlich-, fachlicher Basis die Festlegung auf die optimale Variante forciert.</a:t>
            </a:r>
          </a:p>
          <a:p>
            <a:pPr marL="0" indent="0">
              <a:buNone/>
            </a:pPr>
            <a:endParaRPr lang="de-AT" dirty="0"/>
          </a:p>
          <a:p>
            <a:r>
              <a:rPr lang="de-AT" dirty="0"/>
              <a:t>Drei Varianten der Stadtquerung:   </a:t>
            </a:r>
          </a:p>
          <a:p>
            <a:endParaRPr lang="de-AT" dirty="0"/>
          </a:p>
          <a:p>
            <a:pPr lvl="1"/>
            <a:r>
              <a:rPr lang="de-AT" b="1" dirty="0"/>
              <a:t>Variante 1 – oberirdisch</a:t>
            </a:r>
            <a:r>
              <a:rPr lang="de-AT" dirty="0"/>
              <a:t>: Kostenschätzung   </a:t>
            </a:r>
            <a:r>
              <a:rPr lang="de-AT" b="1" dirty="0"/>
              <a:t>230 Mio. Euro </a:t>
            </a:r>
          </a:p>
          <a:p>
            <a:pPr lvl="1"/>
            <a:r>
              <a:rPr lang="de-AT" b="1" dirty="0"/>
              <a:t>Variante 2</a:t>
            </a:r>
            <a:r>
              <a:rPr lang="de-AT" dirty="0"/>
              <a:t> – </a:t>
            </a:r>
            <a:r>
              <a:rPr lang="de-AT" b="1" dirty="0"/>
              <a:t>unterirdisch</a:t>
            </a:r>
            <a:r>
              <a:rPr lang="de-AT" dirty="0"/>
              <a:t>: Kostenschätzung   </a:t>
            </a:r>
            <a:r>
              <a:rPr lang="de-AT" b="1" dirty="0"/>
              <a:t>460 Mio. Euro</a:t>
            </a:r>
          </a:p>
          <a:p>
            <a:pPr lvl="1"/>
            <a:r>
              <a:rPr lang="de-AT" b="1" dirty="0"/>
              <a:t>Variante 3 </a:t>
            </a:r>
            <a:r>
              <a:rPr lang="de-AT" dirty="0"/>
              <a:t>– „</a:t>
            </a:r>
            <a:r>
              <a:rPr lang="de-AT" b="1" dirty="0"/>
              <a:t>Mischvariante</a:t>
            </a:r>
            <a:r>
              <a:rPr lang="de-AT" dirty="0"/>
              <a:t> oberirdisch / unterirdisch“: Kostenschätzung   </a:t>
            </a:r>
            <a:r>
              <a:rPr lang="de-AT" b="1" dirty="0"/>
              <a:t>330 Mio. Euro</a:t>
            </a:r>
          </a:p>
          <a:p>
            <a:endParaRPr lang="de-AT" dirty="0"/>
          </a:p>
        </p:txBody>
      </p:sp>
      <p:sp>
        <p:nvSpPr>
          <p:cNvPr id="4" name="Titel 1"/>
          <p:cNvSpPr txBox="1">
            <a:spLocks/>
          </p:cNvSpPr>
          <p:nvPr/>
        </p:nvSpPr>
        <p:spPr>
          <a:xfrm>
            <a:off x="539552" y="8367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Brandon Grotesque Regular" pitchFamily="34" charset="0"/>
                <a:ea typeface="+mj-ea"/>
                <a:cs typeface="+mj-cs"/>
              </a:defRPr>
            </a:lvl1pPr>
          </a:lstStyle>
          <a:p>
            <a:r>
              <a:rPr lang="de-AT" dirty="0"/>
              <a:t>Altstadtquerung </a:t>
            </a:r>
            <a:r>
              <a:rPr lang="de-AT"/>
              <a:t>ist Herzstück von ERB </a:t>
            </a:r>
            <a:endParaRPr lang="de-AT" dirty="0"/>
          </a:p>
        </p:txBody>
      </p:sp>
    </p:spTree>
    <p:extLst>
      <p:ext uri="{BB962C8B-B14F-4D97-AF65-F5344CB8AC3E}">
        <p14:creationId xmlns:p14="http://schemas.microsoft.com/office/powerpoint/2010/main" val="80404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action="ppaction://hlinkfil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20249"/>
            <a:ext cx="4038600" cy="288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a:spLocks noGrp="1"/>
          </p:cNvSpPr>
          <p:nvPr>
            <p:ph type="title"/>
          </p:nvPr>
        </p:nvSpPr>
        <p:spPr>
          <a:xfrm>
            <a:off x="534988" y="1268760"/>
            <a:ext cx="8229600" cy="1143000"/>
          </a:xfrm>
        </p:spPr>
        <p:txBody>
          <a:bodyPr/>
          <a:lstStyle/>
          <a:p>
            <a:r>
              <a:rPr lang="de-AT" dirty="0"/>
              <a:t>Altstadtquerung Var.1</a:t>
            </a:r>
            <a:br>
              <a:rPr lang="de-AT" dirty="0"/>
            </a:br>
            <a:r>
              <a:rPr lang="de-AT" dirty="0"/>
              <a:t>oberirdisch</a:t>
            </a:r>
          </a:p>
        </p:txBody>
      </p:sp>
      <p:sp>
        <p:nvSpPr>
          <p:cNvPr id="7" name="Inhaltsplatzhalter 2"/>
          <p:cNvSpPr>
            <a:spLocks noGrp="1"/>
          </p:cNvSpPr>
          <p:nvPr>
            <p:ph sz="half" idx="1"/>
          </p:nvPr>
        </p:nvSpPr>
        <p:spPr>
          <a:xfrm>
            <a:off x="457200" y="2636912"/>
            <a:ext cx="4038600" cy="3489251"/>
          </a:xfrm>
        </p:spPr>
        <p:txBody>
          <a:bodyPr>
            <a:noAutofit/>
          </a:bodyPr>
          <a:lstStyle/>
          <a:p>
            <a:r>
              <a:rPr lang="de-AT" sz="2000" dirty="0"/>
              <a:t>Oberirdische Führung</a:t>
            </a:r>
          </a:p>
          <a:p>
            <a:pPr marL="0" indent="0">
              <a:buNone/>
            </a:pPr>
            <a:endParaRPr lang="de-AT" sz="1400" dirty="0"/>
          </a:p>
          <a:p>
            <a:pPr lvl="1"/>
            <a:r>
              <a:rPr lang="de-AT" sz="1200" dirty="0"/>
              <a:t>Lokalbahnhof unterirdisch </a:t>
            </a:r>
          </a:p>
          <a:p>
            <a:pPr lvl="1"/>
            <a:r>
              <a:rPr lang="de-AT" sz="1200" dirty="0"/>
              <a:t>Oberirdisch über Markus-Sittikus-Str. in die Schwarzstraße</a:t>
            </a:r>
          </a:p>
          <a:p>
            <a:pPr lvl="1"/>
            <a:r>
              <a:rPr lang="de-AT" sz="1200" dirty="0"/>
              <a:t>Salzachquerung Höhe Müllner Steg (neue Brücke) </a:t>
            </a:r>
          </a:p>
          <a:p>
            <a:pPr lvl="1"/>
            <a:r>
              <a:rPr lang="de-AT" sz="1200" dirty="0"/>
              <a:t>entlang linkes Salzachufer zum Hanuschplatz </a:t>
            </a:r>
          </a:p>
          <a:p>
            <a:pPr lvl="1"/>
            <a:r>
              <a:rPr lang="de-AT" sz="1200" dirty="0"/>
              <a:t>Am Kai über Mozartsteg – Justizgebäude </a:t>
            </a:r>
          </a:p>
          <a:p>
            <a:pPr lvl="1"/>
            <a:r>
              <a:rPr lang="de-AT" sz="1200" dirty="0"/>
              <a:t>Einbindung vom Salzachkai in Alpenstraße auf Höhe Akademiestraße </a:t>
            </a:r>
          </a:p>
          <a:p>
            <a:pPr lvl="1"/>
            <a:r>
              <a:rPr lang="de-AT" sz="1200" dirty="0"/>
              <a:t>weiter über Alpenstraße bis Hellbrunner Brücke</a:t>
            </a:r>
          </a:p>
          <a:p>
            <a:r>
              <a:rPr lang="de-AT" sz="1800" dirty="0"/>
              <a:t>Kostenschätzung: 230 Millionen Euro</a:t>
            </a:r>
          </a:p>
        </p:txBody>
      </p:sp>
      <p:sp>
        <p:nvSpPr>
          <p:cNvPr id="2" name="Textfeld 1"/>
          <p:cNvSpPr txBox="1"/>
          <p:nvPr/>
        </p:nvSpPr>
        <p:spPr>
          <a:xfrm>
            <a:off x="4932040" y="5445224"/>
            <a:ext cx="3744416" cy="553998"/>
          </a:xfrm>
          <a:prstGeom prst="rect">
            <a:avLst/>
          </a:prstGeom>
          <a:noFill/>
        </p:spPr>
        <p:txBody>
          <a:bodyPr wrap="square" rtlCol="0">
            <a:spAutoFit/>
          </a:bodyPr>
          <a:lstStyle/>
          <a:p>
            <a:pPr marL="171450" lvl="1" indent="-171450" algn="r">
              <a:buFont typeface="Arial" panose="020B0604020202020204" pitchFamily="34" charset="0"/>
              <a:buChar char="•"/>
            </a:pPr>
            <a:r>
              <a:rPr lang="de-AT" sz="1200" dirty="0">
                <a:hlinkClick r:id="rId2" action="ppaction://hlinkfile"/>
              </a:rPr>
              <a:t>oberirdisch HBF bis Hellbrunnerbrücke</a:t>
            </a:r>
            <a:endParaRPr lang="de-AT" sz="1200" dirty="0"/>
          </a:p>
          <a:p>
            <a:endParaRPr lang="de-AT" dirty="0"/>
          </a:p>
        </p:txBody>
      </p:sp>
    </p:spTree>
    <p:extLst>
      <p:ext uri="{BB962C8B-B14F-4D97-AF65-F5344CB8AC3E}">
        <p14:creationId xmlns:p14="http://schemas.microsoft.com/office/powerpoint/2010/main" val="332586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Altstadtquerung Var.2</a:t>
            </a:r>
            <a:br>
              <a:rPr lang="de-AT" dirty="0"/>
            </a:br>
            <a:r>
              <a:rPr lang="de-AT" dirty="0"/>
              <a:t>unterirdisch</a:t>
            </a:r>
          </a:p>
        </p:txBody>
      </p:sp>
      <p:sp>
        <p:nvSpPr>
          <p:cNvPr id="3" name="Inhaltsplatzhalter 2"/>
          <p:cNvSpPr>
            <a:spLocks noGrp="1"/>
          </p:cNvSpPr>
          <p:nvPr>
            <p:ph sz="half" idx="1"/>
          </p:nvPr>
        </p:nvSpPr>
        <p:spPr>
          <a:xfrm>
            <a:off x="457200" y="2636912"/>
            <a:ext cx="4038600" cy="3489251"/>
          </a:xfrm>
        </p:spPr>
        <p:txBody>
          <a:bodyPr>
            <a:normAutofit fontScale="85000" lnSpcReduction="20000"/>
          </a:bodyPr>
          <a:lstStyle/>
          <a:p>
            <a:r>
              <a:rPr lang="de-AT" sz="2600" dirty="0"/>
              <a:t>Unterirdische Führung</a:t>
            </a:r>
          </a:p>
          <a:p>
            <a:endParaRPr lang="de-AT" dirty="0"/>
          </a:p>
          <a:p>
            <a:pPr lvl="1"/>
            <a:r>
              <a:rPr lang="de-AT" sz="1700" dirty="0"/>
              <a:t>Lokalbahnhof</a:t>
            </a:r>
          </a:p>
          <a:p>
            <a:pPr lvl="1"/>
            <a:r>
              <a:rPr lang="de-AT" sz="1700" dirty="0"/>
              <a:t>Mirabellplatz </a:t>
            </a:r>
          </a:p>
          <a:p>
            <a:pPr lvl="1"/>
            <a:r>
              <a:rPr lang="de-AT" sz="1700" dirty="0"/>
              <a:t>Haltestelle unter Salzach mit Ausgängen auf beiden Flussseiten – </a:t>
            </a:r>
          </a:p>
          <a:p>
            <a:pPr lvl="1"/>
            <a:r>
              <a:rPr lang="de-AT" sz="1700" dirty="0"/>
              <a:t>Altstadt Festungsbahn/Kapitelplatz – </a:t>
            </a:r>
          </a:p>
          <a:p>
            <a:pPr lvl="1"/>
            <a:r>
              <a:rPr lang="de-AT" sz="1700" dirty="0"/>
              <a:t>Altstadt (</a:t>
            </a:r>
            <a:r>
              <a:rPr lang="de-AT" sz="1700" dirty="0" err="1"/>
              <a:t>Kajetanerplatz</a:t>
            </a:r>
            <a:r>
              <a:rPr lang="de-AT" sz="1700" dirty="0"/>
              <a:t>) </a:t>
            </a:r>
            <a:r>
              <a:rPr lang="de-AT" sz="1700" dirty="0" err="1"/>
              <a:t>Nonntal</a:t>
            </a:r>
            <a:endParaRPr lang="de-AT" sz="1700" dirty="0"/>
          </a:p>
          <a:p>
            <a:pPr lvl="1"/>
            <a:r>
              <a:rPr lang="de-AT" sz="1700" dirty="0"/>
              <a:t>Akademiestraße – </a:t>
            </a:r>
          </a:p>
          <a:p>
            <a:pPr lvl="1"/>
            <a:r>
              <a:rPr lang="de-AT" sz="1700" dirty="0"/>
              <a:t>weiter oberirdisch über Alpenstraße bis Hellbrunner Brücke</a:t>
            </a:r>
          </a:p>
          <a:p>
            <a:pPr lvl="1"/>
            <a:endParaRPr lang="de-AT" dirty="0"/>
          </a:p>
          <a:p>
            <a:r>
              <a:rPr lang="de-AT" sz="2400" dirty="0"/>
              <a:t>Kostenschätzung: 460 Millionen Euro</a:t>
            </a:r>
          </a:p>
        </p:txBody>
      </p:sp>
      <p:pic>
        <p:nvPicPr>
          <p:cNvPr id="2050" name="Picture 2">
            <a:hlinkClick r:id="rId2" action="ppaction://hlinkfil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25389"/>
            <a:ext cx="4038600" cy="247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716016" y="5157192"/>
            <a:ext cx="3960440" cy="1200329"/>
          </a:xfrm>
          <a:prstGeom prst="rect">
            <a:avLst/>
          </a:prstGeom>
          <a:noFill/>
        </p:spPr>
        <p:txBody>
          <a:bodyPr wrap="square" rtlCol="0">
            <a:spAutoFit/>
          </a:bodyPr>
          <a:lstStyle/>
          <a:p>
            <a:pPr marL="171450" lvl="1" indent="-171450" algn="r">
              <a:lnSpc>
                <a:spcPct val="150000"/>
              </a:lnSpc>
              <a:buFont typeface="Arial" panose="020B0604020202020204" pitchFamily="34" charset="0"/>
              <a:buChar char="•"/>
            </a:pPr>
            <a:r>
              <a:rPr lang="de-AT" sz="1200" dirty="0">
                <a:hlinkClick r:id="rId2" action="ppaction://hlinkfile"/>
              </a:rPr>
              <a:t>unterirdisch HBF bis Akademiestraße</a:t>
            </a:r>
            <a:endParaRPr lang="de-AT" sz="1200" dirty="0"/>
          </a:p>
          <a:p>
            <a:pPr marL="171450" lvl="1" indent="-171450" algn="r">
              <a:lnSpc>
                <a:spcPct val="150000"/>
              </a:lnSpc>
              <a:buFont typeface="Arial" panose="020B0604020202020204" pitchFamily="34" charset="0"/>
              <a:buChar char="•"/>
            </a:pPr>
            <a:r>
              <a:rPr lang="de-AT" sz="1200" dirty="0">
                <a:hlinkClick r:id="rId4" action="ppaction://hlinkfile"/>
              </a:rPr>
              <a:t>oberirdisch Akademiestraße bis Hellbrunnerbrücke</a:t>
            </a:r>
            <a:endParaRPr lang="de-AT" sz="1200" dirty="0"/>
          </a:p>
          <a:p>
            <a:pPr marL="171450" lvl="1" indent="-171450" algn="r">
              <a:lnSpc>
                <a:spcPct val="150000"/>
              </a:lnSpc>
              <a:buFont typeface="Arial" panose="020B0604020202020204" pitchFamily="34" charset="0"/>
              <a:buChar char="•"/>
            </a:pPr>
            <a:r>
              <a:rPr lang="de-AT" sz="1200" dirty="0">
                <a:hlinkClick r:id="rId5" action="ppaction://hlinkfile"/>
              </a:rPr>
              <a:t>oberirdisch Hellbrunnerbrücke bis Hallein</a:t>
            </a:r>
            <a:endParaRPr lang="de-AT" sz="1200" dirty="0"/>
          </a:p>
          <a:p>
            <a:endParaRPr lang="de-AT" dirty="0"/>
          </a:p>
        </p:txBody>
      </p:sp>
    </p:spTree>
    <p:extLst>
      <p:ext uri="{BB962C8B-B14F-4D97-AF65-F5344CB8AC3E}">
        <p14:creationId xmlns:p14="http://schemas.microsoft.com/office/powerpoint/2010/main" val="116107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48462"/>
            <a:ext cx="4038600" cy="282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haltsplatzhalter 2"/>
          <p:cNvSpPr>
            <a:spLocks noGrp="1"/>
          </p:cNvSpPr>
          <p:nvPr>
            <p:ph sz="half" idx="1"/>
          </p:nvPr>
        </p:nvSpPr>
        <p:spPr>
          <a:xfrm>
            <a:off x="467544" y="2420888"/>
            <a:ext cx="4038600" cy="4525963"/>
          </a:xfrm>
        </p:spPr>
        <p:txBody>
          <a:bodyPr>
            <a:noAutofit/>
          </a:bodyPr>
          <a:lstStyle/>
          <a:p>
            <a:r>
              <a:rPr lang="de-AT" sz="2000" dirty="0"/>
              <a:t>„Mischvariante oberirdisch / unterirdisch“</a:t>
            </a:r>
          </a:p>
          <a:p>
            <a:pPr lvl="1"/>
            <a:r>
              <a:rPr lang="de-AT" sz="1200" dirty="0"/>
              <a:t>Lokalbahnhof unterirdisch </a:t>
            </a:r>
          </a:p>
          <a:p>
            <a:pPr lvl="1"/>
            <a:r>
              <a:rPr lang="de-AT" sz="1200" dirty="0"/>
              <a:t>Mirabellplatz unterirdisch</a:t>
            </a:r>
          </a:p>
          <a:p>
            <a:pPr lvl="1"/>
            <a:r>
              <a:rPr lang="de-AT" sz="1200" dirty="0"/>
              <a:t>Haltestelle Altstadt unterirdisch auf rechter Salzachseite (</a:t>
            </a:r>
            <a:r>
              <a:rPr lang="de-AT" sz="1200" dirty="0" err="1"/>
              <a:t>Platzl</a:t>
            </a:r>
            <a:r>
              <a:rPr lang="de-AT" sz="1200" dirty="0"/>
              <a:t>)</a:t>
            </a:r>
          </a:p>
          <a:p>
            <a:pPr lvl="1"/>
            <a:r>
              <a:rPr lang="de-AT" sz="1200" dirty="0"/>
              <a:t>Auftauchen der Trasse in der Imbergstraße </a:t>
            </a:r>
          </a:p>
          <a:p>
            <a:pPr lvl="1"/>
            <a:r>
              <a:rPr lang="de-AT" sz="1200" dirty="0"/>
              <a:t>Weiterführung UKH, Volksgarten</a:t>
            </a:r>
          </a:p>
          <a:p>
            <a:pPr lvl="1"/>
            <a:r>
              <a:rPr lang="de-AT" sz="1200" dirty="0"/>
              <a:t>Neubau Salzachbrücke Höhe Volksgarten</a:t>
            </a:r>
          </a:p>
          <a:p>
            <a:pPr lvl="1"/>
            <a:r>
              <a:rPr lang="de-AT" sz="1200" dirty="0"/>
              <a:t>Einbindung der Strecke bei Haltestelle Akademiestraße in die Alpenstraße </a:t>
            </a:r>
          </a:p>
          <a:p>
            <a:pPr lvl="1"/>
            <a:r>
              <a:rPr lang="de-AT" sz="1200" dirty="0"/>
              <a:t>weiter über Alpenstraße bis </a:t>
            </a:r>
            <a:r>
              <a:rPr lang="de-AT" sz="1200" dirty="0" err="1"/>
              <a:t>Hellbrunner</a:t>
            </a:r>
            <a:r>
              <a:rPr lang="de-AT" sz="1200" dirty="0"/>
              <a:t> Brücke</a:t>
            </a:r>
          </a:p>
          <a:p>
            <a:r>
              <a:rPr lang="de-AT" sz="1800" dirty="0"/>
              <a:t>Kostenschätzung: 330 Millionen Euro</a:t>
            </a:r>
          </a:p>
        </p:txBody>
      </p:sp>
      <p:sp>
        <p:nvSpPr>
          <p:cNvPr id="8" name="Titel 1"/>
          <p:cNvSpPr>
            <a:spLocks noGrp="1"/>
          </p:cNvSpPr>
          <p:nvPr>
            <p:ph type="title"/>
          </p:nvPr>
        </p:nvSpPr>
        <p:spPr>
          <a:xfrm>
            <a:off x="534988" y="1268760"/>
            <a:ext cx="8229600" cy="1143000"/>
          </a:xfrm>
        </p:spPr>
        <p:txBody>
          <a:bodyPr/>
          <a:lstStyle/>
          <a:p>
            <a:r>
              <a:rPr lang="de-AT" dirty="0"/>
              <a:t>Altstadtquerung Var.3</a:t>
            </a:r>
            <a:br>
              <a:rPr lang="de-AT" dirty="0"/>
            </a:br>
            <a:r>
              <a:rPr lang="de-AT" dirty="0"/>
              <a:t>„Mischvariante“ Imbergstraße</a:t>
            </a:r>
          </a:p>
        </p:txBody>
      </p:sp>
      <p:sp>
        <p:nvSpPr>
          <p:cNvPr id="2" name="Textfeld 1"/>
          <p:cNvSpPr txBox="1"/>
          <p:nvPr/>
        </p:nvSpPr>
        <p:spPr>
          <a:xfrm>
            <a:off x="4716016" y="5373216"/>
            <a:ext cx="3960440" cy="553998"/>
          </a:xfrm>
          <a:prstGeom prst="rect">
            <a:avLst/>
          </a:prstGeom>
          <a:noFill/>
        </p:spPr>
        <p:txBody>
          <a:bodyPr wrap="square" rtlCol="0">
            <a:spAutoFit/>
          </a:bodyPr>
          <a:lstStyle/>
          <a:p>
            <a:pPr marL="171450" lvl="1" indent="-171450" algn="r">
              <a:buFont typeface="Arial" panose="020B0604020202020204" pitchFamily="34" charset="0"/>
              <a:buChar char="•"/>
            </a:pPr>
            <a:r>
              <a:rPr lang="de-AT" sz="1200" dirty="0">
                <a:hlinkClick r:id="rId2" action="ppaction://hlinkfile"/>
              </a:rPr>
              <a:t>unter- und oberirdisch HBF bis Akademiestraße</a:t>
            </a:r>
            <a:endParaRPr lang="de-AT" sz="1200" dirty="0"/>
          </a:p>
          <a:p>
            <a:endParaRPr lang="de-AT" dirty="0"/>
          </a:p>
        </p:txBody>
      </p:sp>
    </p:spTree>
    <p:extLst>
      <p:ext uri="{BB962C8B-B14F-4D97-AF65-F5344CB8AC3E}">
        <p14:creationId xmlns:p14="http://schemas.microsoft.com/office/powerpoint/2010/main" val="337375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495722"/>
            <a:ext cx="8021544" cy="727960"/>
          </a:xfrm>
        </p:spPr>
        <p:txBody>
          <a:bodyPr/>
          <a:lstStyle/>
          <a:p>
            <a:r>
              <a:rPr lang="de-DE" dirty="0"/>
              <a:t>Gesamtnetzuntersuchung </a:t>
            </a:r>
            <a:br>
              <a:rPr lang="de-DE" dirty="0"/>
            </a:br>
            <a:r>
              <a:rPr lang="de-DE" dirty="0"/>
              <a:t>und Sensitivität für regionale Neubaustrecken</a:t>
            </a:r>
            <a:br>
              <a:rPr lang="de-DE" dirty="0"/>
            </a:br>
            <a:endParaRPr lang="de-DE" dirty="0"/>
          </a:p>
        </p:txBody>
      </p:sp>
      <p:grpSp>
        <p:nvGrpSpPr>
          <p:cNvPr id="13" name="Gruppieren 12"/>
          <p:cNvGrpSpPr/>
          <p:nvPr/>
        </p:nvGrpSpPr>
        <p:grpSpPr>
          <a:xfrm>
            <a:off x="539750" y="1675639"/>
            <a:ext cx="7853083" cy="3077754"/>
            <a:chOff x="591670" y="1456004"/>
            <a:chExt cx="7963646" cy="3543255"/>
          </a:xfrm>
        </p:grpSpPr>
        <p:sp>
          <p:nvSpPr>
            <p:cNvPr id="14" name="Rechteck 13"/>
            <p:cNvSpPr/>
            <p:nvPr/>
          </p:nvSpPr>
          <p:spPr>
            <a:xfrm>
              <a:off x="591670" y="1456004"/>
              <a:ext cx="4679576" cy="487347"/>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b="1" dirty="0">
                  <a:solidFill>
                    <a:srgbClr val="5B5B5A"/>
                  </a:solidFill>
                </a:rPr>
                <a:t>Gesamtnetz </a:t>
              </a:r>
              <a:r>
                <a:rPr lang="de-DE" sz="1000" b="1" dirty="0">
                  <a:solidFill>
                    <a:srgbClr val="5B5B5A"/>
                  </a:solidFill>
                </a:rPr>
                <a:t>(3 Varianten)</a:t>
              </a:r>
            </a:p>
          </p:txBody>
        </p:sp>
        <p:sp>
          <p:nvSpPr>
            <p:cNvPr id="15" name="Rechteck 14"/>
            <p:cNvSpPr/>
            <p:nvPr/>
          </p:nvSpPr>
          <p:spPr>
            <a:xfrm>
              <a:off x="591670" y="2026023"/>
              <a:ext cx="1470212" cy="582705"/>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dirty="0">
                  <a:solidFill>
                    <a:srgbClr val="5B5B5A"/>
                  </a:solidFill>
                </a:rPr>
                <a:t>G1: Innenstadt oben</a:t>
              </a:r>
            </a:p>
          </p:txBody>
        </p:sp>
        <p:sp>
          <p:nvSpPr>
            <p:cNvPr id="16" name="Rechteck 15"/>
            <p:cNvSpPr/>
            <p:nvPr/>
          </p:nvSpPr>
          <p:spPr>
            <a:xfrm>
              <a:off x="2196352" y="2026022"/>
              <a:ext cx="1470212" cy="582705"/>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dirty="0">
                  <a:solidFill>
                    <a:srgbClr val="5B5B5A"/>
                  </a:solidFill>
                </a:rPr>
                <a:t>G2: Innenstadt unten</a:t>
              </a:r>
            </a:p>
          </p:txBody>
        </p:sp>
        <p:sp>
          <p:nvSpPr>
            <p:cNvPr id="17" name="Rechteck 16"/>
            <p:cNvSpPr/>
            <p:nvPr/>
          </p:nvSpPr>
          <p:spPr>
            <a:xfrm>
              <a:off x="3801034" y="2026022"/>
              <a:ext cx="1470212" cy="582705"/>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dirty="0">
                  <a:solidFill>
                    <a:srgbClr val="5B5B5A"/>
                  </a:solidFill>
                </a:rPr>
                <a:t>G3: Variante</a:t>
              </a:r>
            </a:p>
            <a:p>
              <a:pPr algn="ctr" fontAlgn="base">
                <a:spcBef>
                  <a:spcPct val="0"/>
                </a:spcBef>
                <a:spcAft>
                  <a:spcPct val="0"/>
                </a:spcAft>
                <a:buClr>
                  <a:srgbClr val="E02129"/>
                </a:buClr>
              </a:pPr>
              <a:r>
                <a:rPr lang="de-DE" sz="1400" dirty="0" err="1">
                  <a:solidFill>
                    <a:srgbClr val="5B5B5A"/>
                  </a:solidFill>
                </a:rPr>
                <a:t>Imbergstrasse</a:t>
              </a:r>
              <a:endParaRPr lang="de-DE" sz="1400" dirty="0">
                <a:solidFill>
                  <a:srgbClr val="5B5B5A"/>
                </a:solidFill>
              </a:endParaRPr>
            </a:p>
          </p:txBody>
        </p:sp>
        <p:sp>
          <p:nvSpPr>
            <p:cNvPr id="18" name="Textfeld 17"/>
            <p:cNvSpPr txBox="1"/>
            <p:nvPr/>
          </p:nvSpPr>
          <p:spPr>
            <a:xfrm>
              <a:off x="5919989" y="1456004"/>
              <a:ext cx="2635327" cy="3543255"/>
            </a:xfrm>
            <a:prstGeom prst="rect">
              <a:avLst/>
            </a:prstGeom>
            <a:solidFill>
              <a:schemeClr val="accent6">
                <a:lumMod val="40000"/>
                <a:lumOff val="60000"/>
              </a:schemeClr>
            </a:solidFill>
            <a:ln>
              <a:solidFill>
                <a:srgbClr val="333300"/>
              </a:solidFill>
            </a:ln>
          </p:spPr>
          <p:txBody>
            <a:bodyPr wrap="square" rtlCol="0">
              <a:spAutoFit/>
            </a:bodyPr>
            <a:lstStyle/>
            <a:p>
              <a:pPr fontAlgn="base">
                <a:spcBef>
                  <a:spcPts val="600"/>
                </a:spcBef>
                <a:spcAft>
                  <a:spcPct val="0"/>
                </a:spcAft>
                <a:buClr>
                  <a:srgbClr val="FF0000"/>
                </a:buClr>
                <a:tabLst>
                  <a:tab pos="266700" algn="l"/>
                </a:tabLst>
              </a:pPr>
              <a:r>
                <a:rPr lang="de-DE" sz="1400" b="1" dirty="0">
                  <a:solidFill>
                    <a:srgbClr val="5B5B5A"/>
                  </a:solidFill>
                </a:rPr>
                <a:t>Sensitivitätsbetrachtung</a:t>
              </a:r>
              <a:br>
                <a:rPr lang="de-DE" sz="1400" b="1" dirty="0">
                  <a:solidFill>
                    <a:srgbClr val="5B5B5A"/>
                  </a:solidFill>
                </a:rPr>
              </a:br>
              <a:r>
                <a:rPr lang="de-DE" sz="1400" b="1" dirty="0">
                  <a:solidFill>
                    <a:srgbClr val="5B5B5A"/>
                  </a:solidFill>
                </a:rPr>
                <a:t>für regionale Neubautrassen</a:t>
              </a:r>
              <a:br>
                <a:rPr lang="de-DE" sz="1400" dirty="0">
                  <a:solidFill>
                    <a:srgbClr val="5B5B5A"/>
                  </a:solidFill>
                </a:rPr>
              </a:br>
              <a:endParaRPr lang="de-DE" sz="1400" dirty="0">
                <a:solidFill>
                  <a:srgbClr val="5B5B5A"/>
                </a:solidFill>
              </a:endParaRP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a:solidFill>
                    <a:srgbClr val="5B5B5A"/>
                  </a:solidFill>
                </a:rPr>
                <a:t>Mattsee</a:t>
              </a:r>
              <a:endParaRPr lang="de-DE" sz="1400" dirty="0">
                <a:solidFill>
                  <a:srgbClr val="5B5B5A"/>
                </a:solidFill>
              </a:endParaRP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a:solidFill>
                    <a:srgbClr val="5B5B5A"/>
                  </a:solidFill>
                </a:rPr>
                <a:t>Mondsee</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a:solidFill>
                    <a:srgbClr val="5B5B5A"/>
                  </a:solidFill>
                </a:rPr>
                <a:t>Fuschlsee</a:t>
              </a:r>
              <a:endParaRPr lang="de-DE" sz="1400" dirty="0">
                <a:solidFill>
                  <a:srgbClr val="5B5B5A"/>
                </a:solidFill>
              </a:endParaRP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a:solidFill>
                    <a:srgbClr val="5B5B5A"/>
                  </a:solidFill>
                </a:rPr>
                <a:t>Ischler</a:t>
              </a:r>
              <a:r>
                <a:rPr lang="de-DE" sz="1400" dirty="0">
                  <a:solidFill>
                    <a:srgbClr val="5B5B5A"/>
                  </a:solidFill>
                </a:rPr>
                <a:t> Bahn</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a:solidFill>
                    <a:srgbClr val="5B5B5A"/>
                  </a:solidFill>
                </a:rPr>
                <a:t>Anif</a:t>
              </a:r>
              <a:r>
                <a:rPr lang="de-DE" sz="1400" dirty="0">
                  <a:solidFill>
                    <a:srgbClr val="5B5B5A"/>
                  </a:solidFill>
                </a:rPr>
                <a:t> / Hallein</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a:solidFill>
                    <a:srgbClr val="5B5B5A"/>
                  </a:solidFill>
                </a:rPr>
                <a:t>Berchtesgaden</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a:solidFill>
                    <a:srgbClr val="5B5B5A"/>
                  </a:solidFill>
                </a:rPr>
                <a:t>Königssee</a:t>
              </a:r>
            </a:p>
            <a:p>
              <a:pPr marL="352425" indent="-352425" fontAlgn="base">
                <a:spcBef>
                  <a:spcPts val="600"/>
                </a:spcBef>
                <a:spcAft>
                  <a:spcPct val="0"/>
                </a:spcAft>
                <a:buClr>
                  <a:srgbClr val="FF0000"/>
                </a:buClr>
                <a:buFont typeface="Wingdings 3" pitchFamily="18" charset="2"/>
                <a:buChar char="´"/>
                <a:tabLst>
                  <a:tab pos="266700" algn="l"/>
                </a:tabLst>
              </a:pPr>
              <a:endParaRPr lang="de-DE" sz="1400" dirty="0">
                <a:solidFill>
                  <a:srgbClr val="5B5B5A"/>
                </a:solidFill>
              </a:endParaRPr>
            </a:p>
          </p:txBody>
        </p:sp>
        <p:sp>
          <p:nvSpPr>
            <p:cNvPr id="23" name="Textfeld 22"/>
            <p:cNvSpPr txBox="1"/>
            <p:nvPr/>
          </p:nvSpPr>
          <p:spPr>
            <a:xfrm>
              <a:off x="1130197" y="3067127"/>
              <a:ext cx="3606800" cy="695680"/>
            </a:xfrm>
            <a:prstGeom prst="rect">
              <a:avLst/>
            </a:prstGeom>
            <a:noFill/>
          </p:spPr>
          <p:txBody>
            <a:bodyPr wrap="square" lIns="72000" tIns="126000" rtlCol="0">
              <a:spAutoFit/>
            </a:bodyPr>
            <a:lstStyle/>
            <a:p>
              <a:pPr algn="ctr" fontAlgn="base">
                <a:spcBef>
                  <a:spcPct val="0"/>
                </a:spcBef>
                <a:spcAft>
                  <a:spcPct val="0"/>
                </a:spcAft>
                <a:buClr>
                  <a:srgbClr val="E02129"/>
                </a:buClr>
              </a:pPr>
              <a:r>
                <a:rPr lang="de-DE" sz="1400" i="1" dirty="0">
                  <a:solidFill>
                    <a:srgbClr val="5B5B5A"/>
                  </a:solidFill>
                </a:rPr>
                <a:t>Für Gesamtnetz-Variante mit besten Nutzen-Kosten-Verhältnis</a:t>
              </a:r>
            </a:p>
          </p:txBody>
        </p:sp>
        <p:cxnSp>
          <p:nvCxnSpPr>
            <p:cNvPr id="24" name="Gerade Verbindung mit Pfeil 23"/>
            <p:cNvCxnSpPr>
              <a:stCxn id="16" idx="2"/>
              <a:endCxn id="23" idx="0"/>
            </p:cNvCxnSpPr>
            <p:nvPr/>
          </p:nvCxnSpPr>
          <p:spPr>
            <a:xfrm>
              <a:off x="2931457" y="2608727"/>
              <a:ext cx="2140" cy="458400"/>
            </a:xfrm>
            <a:prstGeom prst="straightConnector1">
              <a:avLst/>
            </a:prstGeom>
            <a:ln w="31750">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5" idx="2"/>
              <a:endCxn id="23" idx="0"/>
            </p:cNvCxnSpPr>
            <p:nvPr/>
          </p:nvCxnSpPr>
          <p:spPr>
            <a:xfrm>
              <a:off x="1326776" y="2608728"/>
              <a:ext cx="1606821" cy="458399"/>
            </a:xfrm>
            <a:prstGeom prst="straightConnector1">
              <a:avLst/>
            </a:prstGeom>
            <a:ln w="31750">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7" idx="2"/>
              <a:endCxn id="23" idx="0"/>
            </p:cNvCxnSpPr>
            <p:nvPr/>
          </p:nvCxnSpPr>
          <p:spPr>
            <a:xfrm flipH="1">
              <a:off x="2933597" y="2608727"/>
              <a:ext cx="1602543" cy="458400"/>
            </a:xfrm>
            <a:prstGeom prst="straightConnector1">
              <a:avLst/>
            </a:prstGeom>
            <a:ln w="31750">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sp>
          <p:nvSpPr>
            <p:cNvPr id="28" name="Pfeil nach rechts 27"/>
            <p:cNvSpPr/>
            <p:nvPr/>
          </p:nvSpPr>
          <p:spPr>
            <a:xfrm>
              <a:off x="4817533" y="3136348"/>
              <a:ext cx="863600" cy="346225"/>
            </a:xfrm>
            <a:prstGeom prst="rightArrow">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a:solidFill>
                  <a:srgbClr val="5B5B5A"/>
                </a:solidFill>
              </a:endParaRPr>
            </a:p>
          </p:txBody>
        </p:sp>
      </p:grpSp>
    </p:spTree>
    <p:extLst>
      <p:ext uri="{BB962C8B-B14F-4D97-AF65-F5344CB8AC3E}">
        <p14:creationId xmlns:p14="http://schemas.microsoft.com/office/powerpoint/2010/main" val="147295328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TV_PowerPoint_Master_2012-07-13">
  <a:themeElements>
    <a:clrScheme name="PTV PPT 2012-06-20">
      <a:dk1>
        <a:srgbClr val="5B5B5A"/>
      </a:dk1>
      <a:lt1>
        <a:sysClr val="window" lastClr="FFFFFF"/>
      </a:lt1>
      <a:dk2>
        <a:srgbClr val="898989"/>
      </a:dk2>
      <a:lt2>
        <a:srgbClr val="D3D4D4"/>
      </a:lt2>
      <a:accent1>
        <a:srgbClr val="E02129"/>
      </a:accent1>
      <a:accent2>
        <a:srgbClr val="5B5B5A"/>
      </a:accent2>
      <a:accent3>
        <a:srgbClr val="00ACCD"/>
      </a:accent3>
      <a:accent4>
        <a:srgbClr val="7FD5E6"/>
      </a:accent4>
      <a:accent5>
        <a:srgbClr val="8DCB47"/>
      </a:accent5>
      <a:accent6>
        <a:srgbClr val="C6E5A3"/>
      </a:accent6>
      <a:hlink>
        <a:srgbClr val="5B5B5A"/>
      </a:hlink>
      <a:folHlink>
        <a:srgbClr val="5B5B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PTV_PowerPoint_Master_2012-07-13">
  <a:themeElements>
    <a:clrScheme name="PTV PPT 2012-06-20">
      <a:dk1>
        <a:srgbClr val="5B5B5A"/>
      </a:dk1>
      <a:lt1>
        <a:sysClr val="window" lastClr="FFFFFF"/>
      </a:lt1>
      <a:dk2>
        <a:srgbClr val="898989"/>
      </a:dk2>
      <a:lt2>
        <a:srgbClr val="D3D4D4"/>
      </a:lt2>
      <a:accent1>
        <a:srgbClr val="E02129"/>
      </a:accent1>
      <a:accent2>
        <a:srgbClr val="5B5B5A"/>
      </a:accent2>
      <a:accent3>
        <a:srgbClr val="00ACCD"/>
      </a:accent3>
      <a:accent4>
        <a:srgbClr val="7FD5E6"/>
      </a:accent4>
      <a:accent5>
        <a:srgbClr val="8DCB47"/>
      </a:accent5>
      <a:accent6>
        <a:srgbClr val="C6E5A3"/>
      </a:accent6>
      <a:hlink>
        <a:srgbClr val="5B5B5A"/>
      </a:hlink>
      <a:folHlink>
        <a:srgbClr val="5B5B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PTV_PowerPoint_Master_2012-07-13">
  <a:themeElements>
    <a:clrScheme name="PTV PPT 2012-06-20">
      <a:dk1>
        <a:srgbClr val="5B5B5A"/>
      </a:dk1>
      <a:lt1>
        <a:sysClr val="window" lastClr="FFFFFF"/>
      </a:lt1>
      <a:dk2>
        <a:srgbClr val="898989"/>
      </a:dk2>
      <a:lt2>
        <a:srgbClr val="D3D4D4"/>
      </a:lt2>
      <a:accent1>
        <a:srgbClr val="E02129"/>
      </a:accent1>
      <a:accent2>
        <a:srgbClr val="5B5B5A"/>
      </a:accent2>
      <a:accent3>
        <a:srgbClr val="00ACCD"/>
      </a:accent3>
      <a:accent4>
        <a:srgbClr val="7FD5E6"/>
      </a:accent4>
      <a:accent5>
        <a:srgbClr val="8DCB47"/>
      </a:accent5>
      <a:accent6>
        <a:srgbClr val="C6E5A3"/>
      </a:accent6>
      <a:hlink>
        <a:srgbClr val="5B5B5A"/>
      </a:hlink>
      <a:folHlink>
        <a:srgbClr val="5B5B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Bildschirmpräsentation (4:3)</PresentationFormat>
  <Paragraphs>236</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19</vt:i4>
      </vt:variant>
    </vt:vector>
  </HeadingPairs>
  <TitlesOfParts>
    <vt:vector size="28" baseType="lpstr">
      <vt:lpstr>Arial</vt:lpstr>
      <vt:lpstr>Brandon Grotesque Regular</vt:lpstr>
      <vt:lpstr>Calibri</vt:lpstr>
      <vt:lpstr>Wingdings</vt:lpstr>
      <vt:lpstr>Wingdings 3</vt:lpstr>
      <vt:lpstr>Larissa</vt:lpstr>
      <vt:lpstr>PTV_PowerPoint_Master_2012-07-13</vt:lpstr>
      <vt:lpstr>1_PTV_PowerPoint_Master_2012-07-13</vt:lpstr>
      <vt:lpstr>4_PTV_PowerPoint_Master_2012-07-13</vt:lpstr>
      <vt:lpstr>Projekt EuRegio Bahnen  Salzburg – Bayern - Oberösterreich</vt:lpstr>
      <vt:lpstr>Das Untersuchungsgebiet Verkehrsströme orientieren sich nach Salzburg:</vt:lpstr>
      <vt:lpstr>Mobilitätsbefragung 2012 / Stadt Salzburg</vt:lpstr>
      <vt:lpstr>PowerPoint-Präsentation</vt:lpstr>
      <vt:lpstr>PowerPoint-Präsentation</vt:lpstr>
      <vt:lpstr>Altstadtquerung Var.1 oberirdisch</vt:lpstr>
      <vt:lpstr>Altstadtquerung Var.2 unterirdisch</vt:lpstr>
      <vt:lpstr>Altstadtquerung Var.3 „Mischvariante“ Imbergstraße</vt:lpstr>
      <vt:lpstr>Gesamtnetzuntersuchung  und Sensitivität für regionale Neubaustrecken </vt:lpstr>
      <vt:lpstr>Gesamtnetz: Sensitivitätsbetrachtung   regionale Neubaustrecken             </vt:lpstr>
      <vt:lpstr>Zusammenfassung zu den gesamtnetzen</vt:lpstr>
      <vt:lpstr>Empfehlung zu den gesamtnetzen</vt:lpstr>
      <vt:lpstr>PowerPoint-Präsentation</vt:lpstr>
      <vt:lpstr>Empfehlung zu den Teilnetzen</vt:lpstr>
      <vt:lpstr>Empfehlungen A – Neubau </vt:lpstr>
      <vt:lpstr>Empfehlungen A - Neubau </vt:lpstr>
      <vt:lpstr>Empfehlungen B – Angebotsverbesserung Bestand  Hohe Verkehrswirkung auf bestehender Infrastruktur</vt:lpstr>
      <vt:lpstr>PowerPoint-Präsentation</vt:lpstr>
      <vt:lpstr>„Eine Strecke zwei Systeme“: Ideale Verknüpfung neue Light-Rail-Züge mit bestehender Lokalbahn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Gfrerer</dc:creator>
  <cp:lastModifiedBy>Elisabeth</cp:lastModifiedBy>
  <cp:revision>106</cp:revision>
  <cp:lastPrinted>2015-03-12T14:45:31Z</cp:lastPrinted>
  <dcterms:created xsi:type="dcterms:W3CDTF">2014-11-03T16:57:42Z</dcterms:created>
  <dcterms:modified xsi:type="dcterms:W3CDTF">2018-09-13T05:33:44Z</dcterms:modified>
</cp:coreProperties>
</file>